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8"/>
    <p:restoredTop sz="94610"/>
  </p:normalViewPr>
  <p:slideViewPr>
    <p:cSldViewPr snapToGrid="0" snapToObjects="1">
      <p:cViewPr varScale="1">
        <p:scale>
          <a:sx n="106" d="100"/>
          <a:sy n="106" d="100"/>
        </p:scale>
        <p:origin x="216"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E2A22"/>
                </a:solidFill>
                <a:latin typeface="Calibri"/>
              </a:defRPr>
            </a:pPr>
            <a:r>
              <a:rPr sz="1400" b="0" i="0" u="none" strike="noStrike">
                <a:solidFill>
                  <a:srgbClr val="1E2A22"/>
                </a:solidFill>
                <a:latin typeface="Calibri"/>
              </a:rPr>
              <a:t>Investiție orientativă pe ani (M€)</a:t>
            </a:r>
          </a:p>
        </c:rich>
      </c:tx>
      <c:overlay val="0"/>
    </c:title>
    <c:autoTitleDeleted val="0"/>
    <c:plotArea>
      <c:layout/>
      <c:barChart>
        <c:barDir val="col"/>
        <c:grouping val="clustered"/>
        <c:varyColors val="0"/>
        <c:ser>
          <c:idx val="0"/>
          <c:order val="0"/>
          <c:tx>
            <c:strRef>
              <c:f>Sheet1!$B$1</c:f>
              <c:strCache>
                <c:ptCount val="1"/>
                <c:pt idx="0">
                  <c:v>M€</c:v>
                </c:pt>
              </c:strCache>
            </c:strRef>
          </c:tx>
          <c:spPr>
            <a:solidFill>
              <a:srgbClr val="2E5E43"/>
            </a:solidFill>
            <a:effectLst/>
          </c:spPr>
          <c:invertIfNegative val="0"/>
          <c:dLbls>
            <c:numFmt formatCode="0.0" sourceLinked="0"/>
            <c:spPr>
              <a:noFill/>
              <a:ln>
                <a:noFill/>
              </a:ln>
              <a:effectLst/>
            </c:spPr>
            <c:txPr>
              <a:bodyPr/>
              <a:lstStyle/>
              <a:p>
                <a:pPr>
                  <a:defRPr sz="1400" b="1" i="0" u="none" strike="noStrike">
                    <a:solidFill>
                      <a:srgbClr val="1B3B2B"/>
                    </a:solidFill>
                    <a:latin typeface="Arial"/>
                  </a:defRPr>
                </a:pPr>
                <a:endParaRPr lang="ro-R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2026</c:v>
                </c:pt>
                <c:pt idx="1">
                  <c:v>2027</c:v>
                </c:pt>
                <c:pt idx="2">
                  <c:v>2028</c:v>
                </c:pt>
                <c:pt idx="3">
                  <c:v>2029</c:v>
                </c:pt>
                <c:pt idx="4">
                  <c:v>2030</c:v>
                </c:pt>
              </c:strCache>
            </c:strRef>
          </c:cat>
          <c:val>
            <c:numRef>
              <c:f>Sheet1!$B$2:$B$6</c:f>
              <c:numCache>
                <c:formatCode>General</c:formatCode>
                <c:ptCount val="5"/>
                <c:pt idx="0">
                  <c:v>1.5</c:v>
                </c:pt>
                <c:pt idx="1">
                  <c:v>3.5</c:v>
                </c:pt>
                <c:pt idx="2">
                  <c:v>5</c:v>
                </c:pt>
                <c:pt idx="3">
                  <c:v>5.5</c:v>
                </c:pt>
                <c:pt idx="4">
                  <c:v>4.5</c:v>
                </c:pt>
              </c:numCache>
            </c:numRef>
          </c:val>
          <c:extLst>
            <c:ext xmlns:c16="http://schemas.microsoft.com/office/drawing/2014/chart" uri="{C3380CC4-5D6E-409C-BE32-E72D297353CC}">
              <c16:uniqueId val="{00000000-31B8-D146-B23C-0C07EB46599E}"/>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5C6B60"/>
                </a:solidFill>
                <a:latin typeface="Arial"/>
              </a:defRPr>
            </a:pPr>
            <a:endParaRPr lang="ro-RO"/>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724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Prezentare a Anexei operaționale a Agendei Strategice CDI CANEPARO 2026–2030: cum se transformă strategia într-un portofoliu de proiecte finanțabil, cu ținte, buget și calendar.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Cele patru niveluri: Input → Output → Rezultate → Impact. Valorile de referință pentru indicatori vor fi stabilite prin auditul CDI inițial și vor sta la baza sistemului de monitorizare.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Fiecare proiect contribuie la mai multe obiective și poate deveni o aplicație de finanțare distinctă. Bugetele se fundamentează ulterior prin studii de fezabilitate, devize și regulile fiecărui instrument de finanțare.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Structura procentuală se ajustează în funcție de natura proiectelor și de regulile de eligibilitate ale fiecărui program. Strategia nu depinde de o singură sursă: infrastructura pe fonduri regionale/naționale, cercetarea pe Horizon Europe și CBE JU, industrializarea pe investiții private.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Riscurile principale (fragmentarea ecosistemului, acces limitat la finanțare, întârzieri ale infrastructurilor, lipsa cererii de piață) sunt tratate prin guvernanță comună, diversificarea surselor, etapizare și validare timpurie cu industria. Sumele de sub ani sunt investițiile orientative anuale.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B2B"/>
        </a:solidFill>
        <a:effectLst/>
      </p:bgPr>
    </p:bg>
    <p:spTree>
      <p:nvGrpSpPr>
        <p:cNvPr id="1" name=""/>
        <p:cNvGrpSpPr/>
        <p:nvPr/>
      </p:nvGrpSpPr>
      <p:grpSpPr>
        <a:xfrm>
          <a:off x="0" y="0"/>
          <a:ext cx="0" cy="0"/>
          <a:chOff x="0" y="0"/>
          <a:chExt cx="0" cy="0"/>
        </a:xfrm>
      </p:grpSpPr>
      <p:sp>
        <p:nvSpPr>
          <p:cNvPr id="2" name="Text 0"/>
          <p:cNvSpPr txBox="1"/>
          <p:nvPr/>
        </p:nvSpPr>
        <p:spPr>
          <a:xfrm>
            <a:off x="731520" y="731520"/>
            <a:ext cx="6400800" cy="365760"/>
          </a:xfrm>
          <a:prstGeom prst="rect">
            <a:avLst/>
          </a:prstGeom>
          <a:noFill/>
          <a:ln/>
        </p:spPr>
        <p:txBody>
          <a:bodyPr wrap="square" lIns="0" tIns="0" rIns="0" bIns="0" rtlCol="0" anchor="t"/>
          <a:lstStyle/>
          <a:p>
            <a:pPr marL="0" indent="0">
              <a:buNone/>
            </a:pPr>
            <a:r>
              <a:rPr lang="en-US" sz="1400" b="1" kern="0" spc="400" dirty="0">
                <a:solidFill>
                  <a:srgbClr val="8DB255"/>
                </a:solidFill>
                <a:latin typeface="Calibri" pitchFamily="34" charset="0"/>
                <a:ea typeface="Calibri" pitchFamily="34" charset="-122"/>
                <a:cs typeface="Calibri" pitchFamily="34" charset="-120"/>
              </a:rPr>
              <a:t>ANEXA OPERAȚIONALĂ</a:t>
            </a:r>
            <a:endParaRPr lang="en-US" sz="1400" dirty="0"/>
          </a:p>
        </p:txBody>
      </p:sp>
      <p:sp>
        <p:nvSpPr>
          <p:cNvPr id="3" name="Text 1"/>
          <p:cNvSpPr txBox="1"/>
          <p:nvPr/>
        </p:nvSpPr>
        <p:spPr>
          <a:xfrm>
            <a:off x="731520" y="1371600"/>
            <a:ext cx="6766560" cy="2103120"/>
          </a:xfrm>
          <a:prstGeom prst="rect">
            <a:avLst/>
          </a:prstGeom>
          <a:noFill/>
          <a:ln/>
        </p:spPr>
        <p:txBody>
          <a:bodyPr wrap="square" lIns="0" tIns="0" rIns="0" bIns="0" rtlCol="0" anchor="t"/>
          <a:lstStyle/>
          <a:p>
            <a:pPr marL="0" indent="0">
              <a:buNone/>
            </a:pPr>
            <a:r>
              <a:rPr lang="en-US" sz="4400" b="1" dirty="0">
                <a:solidFill>
                  <a:srgbClr val="FFFFFF"/>
                </a:solidFill>
                <a:latin typeface="Cambria" pitchFamily="34" charset="0"/>
                <a:ea typeface="Cambria" pitchFamily="34" charset="-122"/>
                <a:cs typeface="Cambria" pitchFamily="34" charset="-120"/>
              </a:rPr>
              <a:t>Agenda Strategică CDI CANEPARO 2026–2030</a:t>
            </a:r>
            <a:endParaRPr lang="en-US" sz="4400" dirty="0"/>
          </a:p>
        </p:txBody>
      </p:sp>
      <p:sp>
        <p:nvSpPr>
          <p:cNvPr id="4" name="Text 2"/>
          <p:cNvSpPr txBox="1"/>
          <p:nvPr/>
        </p:nvSpPr>
        <p:spPr>
          <a:xfrm>
            <a:off x="731520" y="3657600"/>
            <a:ext cx="6583680" cy="1097280"/>
          </a:xfrm>
          <a:prstGeom prst="rect">
            <a:avLst/>
          </a:prstGeom>
          <a:noFill/>
          <a:ln/>
        </p:spPr>
        <p:txBody>
          <a:bodyPr wrap="square" lIns="0" tIns="0" rIns="0" bIns="0" rtlCol="0" anchor="t"/>
          <a:lstStyle/>
          <a:p>
            <a:pPr marL="0" indent="0">
              <a:buNone/>
            </a:pPr>
            <a:r>
              <a:rPr lang="en-US" sz="1800" dirty="0">
                <a:solidFill>
                  <a:srgbClr val="CADCB8"/>
                </a:solidFill>
                <a:latin typeface="Calibri" pitchFamily="34" charset="0"/>
                <a:ea typeface="Calibri" pitchFamily="34" charset="-122"/>
                <a:cs typeface="Calibri" pitchFamily="34" charset="-120"/>
              </a:rPr>
              <a:t>Cadrul logic, portofoliul de proiecte și planul financiar pentru reconstrucția lanțului valoric al cânepii industriale în România</a:t>
            </a:r>
            <a:endParaRPr lang="en-US" sz="1800" dirty="0"/>
          </a:p>
        </p:txBody>
      </p:sp>
      <p:sp>
        <p:nvSpPr>
          <p:cNvPr id="5" name="Text 3"/>
          <p:cNvSpPr txBox="1"/>
          <p:nvPr/>
        </p:nvSpPr>
        <p:spPr>
          <a:xfrm>
            <a:off x="731520" y="5852160"/>
            <a:ext cx="7315200" cy="365760"/>
          </a:xfrm>
          <a:prstGeom prst="rect">
            <a:avLst/>
          </a:prstGeom>
          <a:noFill/>
          <a:ln/>
        </p:spPr>
        <p:txBody>
          <a:bodyPr wrap="square" lIns="0" tIns="0" rIns="0" bIns="0" rtlCol="0" anchor="t"/>
          <a:lstStyle/>
          <a:p>
            <a:pPr marL="0" indent="0">
              <a:buNone/>
            </a:pPr>
            <a:r>
              <a:rPr lang="en-US" sz="1400" i="1" dirty="0">
                <a:solidFill>
                  <a:srgbClr val="8DB255"/>
                </a:solidFill>
                <a:latin typeface="Calibri" pitchFamily="34" charset="0"/>
                <a:ea typeface="Calibri" pitchFamily="34" charset="-122"/>
                <a:cs typeface="Calibri" pitchFamily="34" charset="-120"/>
              </a:rPr>
              <a:t>Cercetare → Inovare → Infrastructură → Transfer → Industrializare → Impact</a:t>
            </a:r>
            <a:endParaRPr lang="en-US" sz="1400" dirty="0"/>
          </a:p>
        </p:txBody>
      </p:sp>
      <p:sp>
        <p:nvSpPr>
          <p:cNvPr id="6" name="Shape 4"/>
          <p:cNvSpPr/>
          <p:nvPr/>
        </p:nvSpPr>
        <p:spPr>
          <a:xfrm>
            <a:off x="8229600" y="914400"/>
            <a:ext cx="3383280" cy="1417320"/>
          </a:xfrm>
          <a:prstGeom prst="roundRect">
            <a:avLst>
              <a:gd name="adj" fmla="val 9677"/>
            </a:avLst>
          </a:prstGeom>
          <a:solidFill>
            <a:srgbClr val="2E5E43"/>
          </a:solidFill>
          <a:ln w="12700">
            <a:solidFill>
              <a:srgbClr val="2E5E43"/>
            </a:solidFill>
            <a:prstDash val="solid"/>
          </a:ln>
        </p:spPr>
      </p:sp>
      <p:sp>
        <p:nvSpPr>
          <p:cNvPr id="7" name="Text 5"/>
          <p:cNvSpPr txBox="1"/>
          <p:nvPr/>
        </p:nvSpPr>
        <p:spPr>
          <a:xfrm>
            <a:off x="8503920" y="1097280"/>
            <a:ext cx="2834640" cy="685800"/>
          </a:xfrm>
          <a:prstGeom prst="rect">
            <a:avLst/>
          </a:prstGeom>
          <a:noFill/>
          <a:ln/>
        </p:spPr>
        <p:txBody>
          <a:bodyPr wrap="square" lIns="0" tIns="0" rIns="0" bIns="0" rtlCol="0" anchor="t"/>
          <a:lstStyle/>
          <a:p>
            <a:pPr marL="0" indent="0">
              <a:buNone/>
            </a:pPr>
            <a:r>
              <a:rPr lang="en-US" sz="4000" b="1" dirty="0">
                <a:solidFill>
                  <a:srgbClr val="E0A526"/>
                </a:solidFill>
                <a:latin typeface="Cambria" pitchFamily="34" charset="0"/>
                <a:ea typeface="Cambria" pitchFamily="34" charset="-122"/>
                <a:cs typeface="Cambria" pitchFamily="34" charset="-120"/>
              </a:rPr>
              <a:t>~20 M€</a:t>
            </a:r>
            <a:endParaRPr lang="en-US" sz="4000" dirty="0"/>
          </a:p>
        </p:txBody>
      </p:sp>
      <p:sp>
        <p:nvSpPr>
          <p:cNvPr id="8" name="Text 6"/>
          <p:cNvSpPr txBox="1"/>
          <p:nvPr/>
        </p:nvSpPr>
        <p:spPr>
          <a:xfrm>
            <a:off x="8503920" y="1783080"/>
            <a:ext cx="2834640" cy="45720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portofoliu de investiții CDI, 2026–2030</a:t>
            </a:r>
            <a:endParaRPr lang="en-US" sz="1300" dirty="0"/>
          </a:p>
        </p:txBody>
      </p:sp>
      <p:sp>
        <p:nvSpPr>
          <p:cNvPr id="9" name="Shape 7"/>
          <p:cNvSpPr/>
          <p:nvPr/>
        </p:nvSpPr>
        <p:spPr>
          <a:xfrm>
            <a:off x="8229600" y="2606040"/>
            <a:ext cx="3383280" cy="1417320"/>
          </a:xfrm>
          <a:prstGeom prst="roundRect">
            <a:avLst>
              <a:gd name="adj" fmla="val 9677"/>
            </a:avLst>
          </a:prstGeom>
          <a:solidFill>
            <a:srgbClr val="2E5E43"/>
          </a:solidFill>
          <a:ln w="12700">
            <a:solidFill>
              <a:srgbClr val="2E5E43"/>
            </a:solidFill>
            <a:prstDash val="solid"/>
          </a:ln>
        </p:spPr>
      </p:sp>
      <p:sp>
        <p:nvSpPr>
          <p:cNvPr id="10" name="Text 8"/>
          <p:cNvSpPr txBox="1"/>
          <p:nvPr/>
        </p:nvSpPr>
        <p:spPr>
          <a:xfrm>
            <a:off x="8503920" y="2788920"/>
            <a:ext cx="2834640" cy="685800"/>
          </a:xfrm>
          <a:prstGeom prst="rect">
            <a:avLst/>
          </a:prstGeom>
          <a:noFill/>
          <a:ln/>
        </p:spPr>
        <p:txBody>
          <a:bodyPr wrap="square" lIns="0" tIns="0" rIns="0" bIns="0" rtlCol="0" anchor="t"/>
          <a:lstStyle/>
          <a:p>
            <a:pPr marL="0" indent="0">
              <a:buNone/>
            </a:pPr>
            <a:r>
              <a:rPr lang="en-US" sz="4000" b="1" dirty="0">
                <a:solidFill>
                  <a:srgbClr val="E0A526"/>
                </a:solidFill>
                <a:latin typeface="Cambria" pitchFamily="34" charset="0"/>
                <a:ea typeface="Cambria" pitchFamily="34" charset="-122"/>
                <a:cs typeface="Cambria" pitchFamily="34" charset="-120"/>
              </a:rPr>
              <a:t>7</a:t>
            </a:r>
            <a:endParaRPr lang="en-US" sz="4000" dirty="0"/>
          </a:p>
        </p:txBody>
      </p:sp>
      <p:sp>
        <p:nvSpPr>
          <p:cNvPr id="11" name="Text 9"/>
          <p:cNvSpPr txBox="1"/>
          <p:nvPr/>
        </p:nvSpPr>
        <p:spPr>
          <a:xfrm>
            <a:off x="8503920" y="3474720"/>
            <a:ext cx="2834640" cy="45720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proiecte-ancoră finanțabile distinct</a:t>
            </a:r>
            <a:endParaRPr lang="en-US" sz="1300" dirty="0"/>
          </a:p>
        </p:txBody>
      </p:sp>
      <p:sp>
        <p:nvSpPr>
          <p:cNvPr id="12" name="Shape 10"/>
          <p:cNvSpPr/>
          <p:nvPr/>
        </p:nvSpPr>
        <p:spPr>
          <a:xfrm>
            <a:off x="8229600" y="4297680"/>
            <a:ext cx="3383280" cy="1417320"/>
          </a:xfrm>
          <a:prstGeom prst="roundRect">
            <a:avLst>
              <a:gd name="adj" fmla="val 9677"/>
            </a:avLst>
          </a:prstGeom>
          <a:solidFill>
            <a:srgbClr val="2E5E43"/>
          </a:solidFill>
          <a:ln w="12700">
            <a:solidFill>
              <a:srgbClr val="2E5E43"/>
            </a:solidFill>
            <a:prstDash val="solid"/>
          </a:ln>
        </p:spPr>
      </p:sp>
      <p:sp>
        <p:nvSpPr>
          <p:cNvPr id="13" name="Text 11"/>
          <p:cNvSpPr txBox="1"/>
          <p:nvPr/>
        </p:nvSpPr>
        <p:spPr>
          <a:xfrm>
            <a:off x="8503920" y="4480560"/>
            <a:ext cx="2834640" cy="685800"/>
          </a:xfrm>
          <a:prstGeom prst="rect">
            <a:avLst/>
          </a:prstGeom>
          <a:noFill/>
          <a:ln/>
        </p:spPr>
        <p:txBody>
          <a:bodyPr wrap="square" lIns="0" tIns="0" rIns="0" bIns="0" rtlCol="0" anchor="t"/>
          <a:lstStyle/>
          <a:p>
            <a:pPr marL="0" indent="0">
              <a:buNone/>
            </a:pPr>
            <a:r>
              <a:rPr lang="en-US" sz="4000" b="1" dirty="0">
                <a:solidFill>
                  <a:srgbClr val="E0A526"/>
                </a:solidFill>
                <a:latin typeface="Cambria" pitchFamily="34" charset="0"/>
                <a:ea typeface="Cambria" pitchFamily="34" charset="-122"/>
                <a:cs typeface="Cambria" pitchFamily="34" charset="-120"/>
              </a:rPr>
              <a:t>5 ani</a:t>
            </a:r>
            <a:endParaRPr lang="en-US" sz="4000" dirty="0"/>
          </a:p>
        </p:txBody>
      </p:sp>
      <p:sp>
        <p:nvSpPr>
          <p:cNvPr id="14" name="Text 12"/>
          <p:cNvSpPr txBox="1"/>
          <p:nvPr/>
        </p:nvSpPr>
        <p:spPr>
          <a:xfrm>
            <a:off x="8503920" y="5166360"/>
            <a:ext cx="2834640" cy="45720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de la fundamentare la scalare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0972800" cy="731520"/>
          </a:xfrm>
          <a:prstGeom prst="rect">
            <a:avLst/>
          </a:prstGeom>
          <a:noFill/>
          <a:ln/>
        </p:spPr>
        <p:txBody>
          <a:bodyPr wrap="square" lIns="0" tIns="0" rIns="0" bIns="0" rtlCol="0" anchor="t"/>
          <a:lstStyle/>
          <a:p>
            <a:pPr marL="0" indent="0">
              <a:buNone/>
            </a:pPr>
            <a:r>
              <a:rPr lang="en-US" sz="3400" b="1" dirty="0">
                <a:solidFill>
                  <a:srgbClr val="1B3B2B"/>
                </a:solidFill>
                <a:latin typeface="Cambria" pitchFamily="34" charset="0"/>
                <a:ea typeface="Cambria" pitchFamily="34" charset="-122"/>
                <a:cs typeface="Cambria" pitchFamily="34" charset="-120"/>
              </a:rPr>
              <a:t>De la resurse la impact: logica intervenției</a:t>
            </a:r>
            <a:endParaRPr lang="en-US" sz="3400" dirty="0"/>
          </a:p>
        </p:txBody>
      </p:sp>
      <p:sp>
        <p:nvSpPr>
          <p:cNvPr id="3" name="Text 1"/>
          <p:cNvSpPr txBox="1"/>
          <p:nvPr/>
        </p:nvSpPr>
        <p:spPr>
          <a:xfrm>
            <a:off x="548640" y="1234440"/>
            <a:ext cx="10972800" cy="640080"/>
          </a:xfrm>
          <a:prstGeom prst="rect">
            <a:avLst/>
          </a:prstGeom>
          <a:noFill/>
          <a:ln/>
        </p:spPr>
        <p:txBody>
          <a:bodyPr wrap="square" lIns="0" tIns="0" rIns="0" bIns="0" rtlCol="0" anchor="t"/>
          <a:lstStyle/>
          <a:p>
            <a:pPr marL="0" indent="0">
              <a:buNone/>
            </a:pPr>
            <a:r>
              <a:rPr lang="en-US" sz="1500" dirty="0">
                <a:solidFill>
                  <a:srgbClr val="5C6B60"/>
                </a:solidFill>
                <a:latin typeface="Calibri" pitchFamily="34" charset="0"/>
                <a:ea typeface="Calibri" pitchFamily="34" charset="-122"/>
                <a:cs typeface="Calibri" pitchFamily="34" charset="-120"/>
              </a:rPr>
              <a:t>Obiectiv general: până în 2030, un ecosistem național integrat de cercetare, inovare și transfer tehnologic pentru cânepa industrială, conectat la lanțurile valorice europene.</a:t>
            </a:r>
            <a:endParaRPr lang="en-US" sz="1500" dirty="0"/>
          </a:p>
        </p:txBody>
      </p:sp>
      <p:sp>
        <p:nvSpPr>
          <p:cNvPr id="4" name="Shape 2"/>
          <p:cNvSpPr/>
          <p:nvPr/>
        </p:nvSpPr>
        <p:spPr>
          <a:xfrm>
            <a:off x="548640" y="2194560"/>
            <a:ext cx="640080" cy="640080"/>
          </a:xfrm>
          <a:prstGeom prst="ellipse">
            <a:avLst/>
          </a:prstGeom>
          <a:solidFill>
            <a:srgbClr val="2E5E43"/>
          </a:solidFill>
          <a:ln w="12700">
            <a:solidFill>
              <a:srgbClr val="2E5E43"/>
            </a:solidFill>
            <a:prstDash val="solid"/>
          </a:ln>
        </p:spPr>
      </p:sp>
      <p:sp>
        <p:nvSpPr>
          <p:cNvPr id="5" name="Text 3"/>
          <p:cNvSpPr txBox="1"/>
          <p:nvPr/>
        </p:nvSpPr>
        <p:spPr>
          <a:xfrm>
            <a:off x="548640" y="2194560"/>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6" name="Text 4"/>
          <p:cNvSpPr txBox="1"/>
          <p:nvPr/>
        </p:nvSpPr>
        <p:spPr>
          <a:xfrm>
            <a:off x="1463040" y="2103120"/>
            <a:ext cx="4572000" cy="365760"/>
          </a:xfrm>
          <a:prstGeom prst="rect">
            <a:avLst/>
          </a:prstGeom>
          <a:noFill/>
          <a:ln/>
        </p:spPr>
        <p:txBody>
          <a:bodyPr wrap="square" lIns="0" tIns="0" rIns="0" bIns="0" rtlCol="0" anchor="t"/>
          <a:lstStyle/>
          <a:p>
            <a:pPr marL="0" indent="0">
              <a:buNone/>
            </a:pPr>
            <a:r>
              <a:rPr lang="en-US" sz="2000" b="1" dirty="0">
                <a:solidFill>
                  <a:srgbClr val="1B3B2B"/>
                </a:solidFill>
                <a:latin typeface="Calibri" pitchFamily="34" charset="0"/>
                <a:ea typeface="Calibri" pitchFamily="34" charset="-122"/>
                <a:cs typeface="Calibri" pitchFamily="34" charset="-120"/>
              </a:rPr>
              <a:t>Input</a:t>
            </a:r>
            <a:endParaRPr lang="en-US" sz="2000" dirty="0"/>
          </a:p>
        </p:txBody>
      </p:sp>
      <p:sp>
        <p:nvSpPr>
          <p:cNvPr id="7" name="Text 5"/>
          <p:cNvSpPr txBox="1"/>
          <p:nvPr/>
        </p:nvSpPr>
        <p:spPr>
          <a:xfrm>
            <a:off x="1463040" y="2487168"/>
            <a:ext cx="4663440" cy="548640"/>
          </a:xfrm>
          <a:prstGeom prst="rect">
            <a:avLst/>
          </a:prstGeom>
          <a:noFill/>
          <a:ln/>
        </p:spPr>
        <p:txBody>
          <a:bodyPr wrap="square" lIns="0" tIns="0" rIns="0" bIns="0" rtlCol="0" anchor="t"/>
          <a:lstStyle/>
          <a:p>
            <a:pPr marL="0" indent="0">
              <a:buNone/>
            </a:pPr>
            <a:r>
              <a:rPr lang="en-US" sz="1300" dirty="0">
                <a:solidFill>
                  <a:srgbClr val="5C6B60"/>
                </a:solidFill>
                <a:latin typeface="Calibri" pitchFamily="34" charset="0"/>
                <a:ea typeface="Calibri" pitchFamily="34" charset="-122"/>
                <a:cs typeface="Calibri" pitchFamily="34" charset="-120"/>
              </a:rPr>
              <a:t>Finanțare, competențe științifice, infrastructuri, organizații membre, parteneriate</a:t>
            </a:r>
            <a:endParaRPr lang="en-US" sz="1300" dirty="0"/>
          </a:p>
        </p:txBody>
      </p:sp>
      <p:sp>
        <p:nvSpPr>
          <p:cNvPr id="8" name="Shape 6"/>
          <p:cNvSpPr/>
          <p:nvPr/>
        </p:nvSpPr>
        <p:spPr>
          <a:xfrm>
            <a:off x="548640" y="3246120"/>
            <a:ext cx="640080" cy="640080"/>
          </a:xfrm>
          <a:prstGeom prst="ellipse">
            <a:avLst/>
          </a:prstGeom>
          <a:solidFill>
            <a:srgbClr val="2E5E43"/>
          </a:solidFill>
          <a:ln w="12700">
            <a:solidFill>
              <a:srgbClr val="2E5E43"/>
            </a:solidFill>
            <a:prstDash val="solid"/>
          </a:ln>
        </p:spPr>
      </p:sp>
      <p:sp>
        <p:nvSpPr>
          <p:cNvPr id="9" name="Text 7"/>
          <p:cNvSpPr txBox="1"/>
          <p:nvPr/>
        </p:nvSpPr>
        <p:spPr>
          <a:xfrm>
            <a:off x="548640" y="3246120"/>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10" name="Text 8"/>
          <p:cNvSpPr txBox="1"/>
          <p:nvPr/>
        </p:nvSpPr>
        <p:spPr>
          <a:xfrm>
            <a:off x="1463040" y="3154680"/>
            <a:ext cx="4572000" cy="365760"/>
          </a:xfrm>
          <a:prstGeom prst="rect">
            <a:avLst/>
          </a:prstGeom>
          <a:noFill/>
          <a:ln/>
        </p:spPr>
        <p:txBody>
          <a:bodyPr wrap="square" lIns="0" tIns="0" rIns="0" bIns="0" rtlCol="0" anchor="t"/>
          <a:lstStyle/>
          <a:p>
            <a:pPr marL="0" indent="0">
              <a:buNone/>
            </a:pPr>
            <a:r>
              <a:rPr lang="en-US" sz="2000" b="1" dirty="0">
                <a:solidFill>
                  <a:srgbClr val="1B3B2B"/>
                </a:solidFill>
                <a:latin typeface="Calibri" pitchFamily="34" charset="0"/>
                <a:ea typeface="Calibri" pitchFamily="34" charset="-122"/>
                <a:cs typeface="Calibri" pitchFamily="34" charset="-120"/>
              </a:rPr>
              <a:t>Output</a:t>
            </a:r>
            <a:endParaRPr lang="en-US" sz="2000" dirty="0"/>
          </a:p>
        </p:txBody>
      </p:sp>
      <p:sp>
        <p:nvSpPr>
          <p:cNvPr id="11" name="Text 9"/>
          <p:cNvSpPr txBox="1"/>
          <p:nvPr/>
        </p:nvSpPr>
        <p:spPr>
          <a:xfrm>
            <a:off x="1463040" y="3538728"/>
            <a:ext cx="4663440" cy="548640"/>
          </a:xfrm>
          <a:prstGeom prst="rect">
            <a:avLst/>
          </a:prstGeom>
          <a:noFill/>
          <a:ln/>
        </p:spPr>
        <p:txBody>
          <a:bodyPr wrap="square" lIns="0" tIns="0" rIns="0" bIns="0" rtlCol="0" anchor="t"/>
          <a:lstStyle/>
          <a:p>
            <a:pPr marL="0" indent="0">
              <a:buNone/>
            </a:pPr>
            <a:r>
              <a:rPr lang="en-US" sz="1300" dirty="0">
                <a:solidFill>
                  <a:srgbClr val="5C6B60"/>
                </a:solidFill>
                <a:latin typeface="Calibri" pitchFamily="34" charset="0"/>
                <a:ea typeface="Calibri" pitchFamily="34" charset="-122"/>
                <a:cs typeface="Calibri" pitchFamily="34" charset="-120"/>
              </a:rPr>
              <a:t>Proiecte CDI, prototipuri, demonstratoare, infrastructuri comune</a:t>
            </a:r>
            <a:endParaRPr lang="en-US" sz="1300" dirty="0"/>
          </a:p>
        </p:txBody>
      </p:sp>
      <p:sp>
        <p:nvSpPr>
          <p:cNvPr id="12" name="Shape 10"/>
          <p:cNvSpPr/>
          <p:nvPr/>
        </p:nvSpPr>
        <p:spPr>
          <a:xfrm>
            <a:off x="548640" y="4297680"/>
            <a:ext cx="640080" cy="640080"/>
          </a:xfrm>
          <a:prstGeom prst="ellipse">
            <a:avLst/>
          </a:prstGeom>
          <a:solidFill>
            <a:srgbClr val="2E5E43"/>
          </a:solidFill>
          <a:ln w="12700">
            <a:solidFill>
              <a:srgbClr val="2E5E43"/>
            </a:solidFill>
            <a:prstDash val="solid"/>
          </a:ln>
        </p:spPr>
      </p:sp>
      <p:sp>
        <p:nvSpPr>
          <p:cNvPr id="13" name="Text 11"/>
          <p:cNvSpPr txBox="1"/>
          <p:nvPr/>
        </p:nvSpPr>
        <p:spPr>
          <a:xfrm>
            <a:off x="548640" y="4297680"/>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14" name="Text 12"/>
          <p:cNvSpPr txBox="1"/>
          <p:nvPr/>
        </p:nvSpPr>
        <p:spPr>
          <a:xfrm>
            <a:off x="1463040" y="4206240"/>
            <a:ext cx="4572000" cy="365760"/>
          </a:xfrm>
          <a:prstGeom prst="rect">
            <a:avLst/>
          </a:prstGeom>
          <a:noFill/>
          <a:ln/>
        </p:spPr>
        <p:txBody>
          <a:bodyPr wrap="square" lIns="0" tIns="0" rIns="0" bIns="0" rtlCol="0" anchor="t"/>
          <a:lstStyle/>
          <a:p>
            <a:pPr marL="0" indent="0">
              <a:buNone/>
            </a:pPr>
            <a:r>
              <a:rPr lang="en-US" sz="2000" b="1" dirty="0">
                <a:solidFill>
                  <a:srgbClr val="1B3B2B"/>
                </a:solidFill>
                <a:latin typeface="Calibri" pitchFamily="34" charset="0"/>
                <a:ea typeface="Calibri" pitchFamily="34" charset="-122"/>
                <a:cs typeface="Calibri" pitchFamily="34" charset="-120"/>
              </a:rPr>
              <a:t>Rezultate</a:t>
            </a:r>
            <a:endParaRPr lang="en-US" sz="2000" dirty="0"/>
          </a:p>
        </p:txBody>
      </p:sp>
      <p:sp>
        <p:nvSpPr>
          <p:cNvPr id="15" name="Text 13"/>
          <p:cNvSpPr txBox="1"/>
          <p:nvPr/>
        </p:nvSpPr>
        <p:spPr>
          <a:xfrm>
            <a:off x="1463040" y="4590288"/>
            <a:ext cx="4663440" cy="548640"/>
          </a:xfrm>
          <a:prstGeom prst="rect">
            <a:avLst/>
          </a:prstGeom>
          <a:noFill/>
          <a:ln/>
        </p:spPr>
        <p:txBody>
          <a:bodyPr wrap="square" lIns="0" tIns="0" rIns="0" bIns="0" rtlCol="0" anchor="t"/>
          <a:lstStyle/>
          <a:p>
            <a:pPr marL="0" indent="0">
              <a:buNone/>
            </a:pPr>
            <a:r>
              <a:rPr lang="en-US" sz="1300" dirty="0">
                <a:solidFill>
                  <a:srgbClr val="5C6B60"/>
                </a:solidFill>
                <a:latin typeface="Calibri" pitchFamily="34" charset="0"/>
                <a:ea typeface="Calibri" pitchFamily="34" charset="-122"/>
                <a:cs typeface="Calibri" pitchFamily="34" charset="-120"/>
              </a:rPr>
              <a:t>Tehnologii validate și transferate, produse noi, parteneriate comerciale</a:t>
            </a:r>
            <a:endParaRPr lang="en-US" sz="1300" dirty="0"/>
          </a:p>
        </p:txBody>
      </p:sp>
      <p:sp>
        <p:nvSpPr>
          <p:cNvPr id="16" name="Shape 14"/>
          <p:cNvSpPr/>
          <p:nvPr/>
        </p:nvSpPr>
        <p:spPr>
          <a:xfrm>
            <a:off x="548640" y="5349240"/>
            <a:ext cx="640080" cy="640080"/>
          </a:xfrm>
          <a:prstGeom prst="ellipse">
            <a:avLst/>
          </a:prstGeom>
          <a:solidFill>
            <a:srgbClr val="E0A526"/>
          </a:solidFill>
          <a:ln w="12700">
            <a:solidFill>
              <a:srgbClr val="E0A526"/>
            </a:solidFill>
            <a:prstDash val="solid"/>
          </a:ln>
        </p:spPr>
      </p:sp>
      <p:sp>
        <p:nvSpPr>
          <p:cNvPr id="17" name="Text 15"/>
          <p:cNvSpPr txBox="1"/>
          <p:nvPr/>
        </p:nvSpPr>
        <p:spPr>
          <a:xfrm>
            <a:off x="548640" y="5349240"/>
            <a:ext cx="640080" cy="640080"/>
          </a:xfrm>
          <a:prstGeom prst="rect">
            <a:avLst/>
          </a:prstGeom>
          <a:noFill/>
          <a:ln/>
        </p:spPr>
        <p:txBody>
          <a:bodyPr wrap="square" lIns="0" tIns="0" rIns="0" bIns="0" rtlCol="0" anchor="ctr"/>
          <a:lstStyle/>
          <a:p>
            <a:pPr marL="0" indent="0" algn="ctr">
              <a:buNone/>
            </a:pPr>
            <a:r>
              <a:rPr lang="en-US" sz="2400" b="1" dirty="0">
                <a:solidFill>
                  <a:srgbClr val="1B3B2B"/>
                </a:solidFill>
                <a:latin typeface="Cambria" pitchFamily="34" charset="0"/>
                <a:ea typeface="Cambria" pitchFamily="34" charset="-122"/>
                <a:cs typeface="Cambria" pitchFamily="34" charset="-120"/>
              </a:rPr>
              <a:t>4</a:t>
            </a:r>
            <a:endParaRPr lang="en-US" sz="2400" dirty="0"/>
          </a:p>
        </p:txBody>
      </p:sp>
      <p:sp>
        <p:nvSpPr>
          <p:cNvPr id="18" name="Text 16"/>
          <p:cNvSpPr txBox="1"/>
          <p:nvPr/>
        </p:nvSpPr>
        <p:spPr>
          <a:xfrm>
            <a:off x="1463040" y="5257800"/>
            <a:ext cx="4572000" cy="365760"/>
          </a:xfrm>
          <a:prstGeom prst="rect">
            <a:avLst/>
          </a:prstGeom>
          <a:noFill/>
          <a:ln/>
        </p:spPr>
        <p:txBody>
          <a:bodyPr wrap="square" lIns="0" tIns="0" rIns="0" bIns="0" rtlCol="0" anchor="t"/>
          <a:lstStyle/>
          <a:p>
            <a:pPr marL="0" indent="0">
              <a:buNone/>
            </a:pPr>
            <a:r>
              <a:rPr lang="en-US" sz="2000" b="1" dirty="0">
                <a:solidFill>
                  <a:srgbClr val="1B3B2B"/>
                </a:solidFill>
                <a:latin typeface="Calibri" pitchFamily="34" charset="0"/>
                <a:ea typeface="Calibri" pitchFamily="34" charset="-122"/>
                <a:cs typeface="Calibri" pitchFamily="34" charset="-120"/>
              </a:rPr>
              <a:t>Impact</a:t>
            </a:r>
            <a:endParaRPr lang="en-US" sz="2000" dirty="0"/>
          </a:p>
        </p:txBody>
      </p:sp>
      <p:sp>
        <p:nvSpPr>
          <p:cNvPr id="19" name="Text 17"/>
          <p:cNvSpPr txBox="1"/>
          <p:nvPr/>
        </p:nvSpPr>
        <p:spPr>
          <a:xfrm>
            <a:off x="1463040" y="5641848"/>
            <a:ext cx="4663440" cy="548640"/>
          </a:xfrm>
          <a:prstGeom prst="rect">
            <a:avLst/>
          </a:prstGeom>
          <a:noFill/>
          <a:ln/>
        </p:spPr>
        <p:txBody>
          <a:bodyPr wrap="square" lIns="0" tIns="0" rIns="0" bIns="0" rtlCol="0" anchor="t"/>
          <a:lstStyle/>
          <a:p>
            <a:pPr marL="0" indent="0">
              <a:buNone/>
            </a:pPr>
            <a:r>
              <a:rPr lang="en-US" sz="1300" dirty="0">
                <a:solidFill>
                  <a:srgbClr val="5C6B60"/>
                </a:solidFill>
                <a:latin typeface="Calibri" pitchFamily="34" charset="0"/>
                <a:ea typeface="Calibri" pitchFamily="34" charset="-122"/>
                <a:cs typeface="Calibri" pitchFamily="34" charset="-120"/>
              </a:rPr>
              <a:t>Lanț valoric reconstruit, competitivitate, bioeconomie, integrare europeană</a:t>
            </a:r>
            <a:endParaRPr lang="en-US" sz="1300" dirty="0"/>
          </a:p>
        </p:txBody>
      </p:sp>
      <p:sp>
        <p:nvSpPr>
          <p:cNvPr id="20" name="Text 18"/>
          <p:cNvSpPr txBox="1"/>
          <p:nvPr/>
        </p:nvSpPr>
        <p:spPr>
          <a:xfrm>
            <a:off x="6583680" y="2011680"/>
            <a:ext cx="4572000" cy="365760"/>
          </a:xfrm>
          <a:prstGeom prst="rect">
            <a:avLst/>
          </a:prstGeom>
          <a:noFill/>
          <a:ln/>
        </p:spPr>
        <p:txBody>
          <a:bodyPr wrap="square" lIns="0" tIns="0" rIns="0" bIns="0" rtlCol="0" anchor="t"/>
          <a:lstStyle/>
          <a:p>
            <a:pPr marL="0" indent="0">
              <a:buNone/>
            </a:pPr>
            <a:r>
              <a:rPr lang="en-US" sz="2000" b="1" dirty="0">
                <a:solidFill>
                  <a:srgbClr val="1B3B2B"/>
                </a:solidFill>
                <a:latin typeface="Calibri" pitchFamily="34" charset="0"/>
                <a:ea typeface="Calibri" pitchFamily="34" charset="-122"/>
                <a:cs typeface="Calibri" pitchFamily="34" charset="-120"/>
              </a:rPr>
              <a:t>Ținte 2030</a:t>
            </a:r>
            <a:endParaRPr lang="en-US" sz="2000" dirty="0"/>
          </a:p>
        </p:txBody>
      </p:sp>
      <p:sp>
        <p:nvSpPr>
          <p:cNvPr id="21" name="Shape 19"/>
          <p:cNvSpPr/>
          <p:nvPr/>
        </p:nvSpPr>
        <p:spPr>
          <a:xfrm>
            <a:off x="6583680" y="2514600"/>
            <a:ext cx="2377440" cy="1143000"/>
          </a:xfrm>
          <a:prstGeom prst="roundRect">
            <a:avLst>
              <a:gd name="adj" fmla="val 9600"/>
            </a:avLst>
          </a:prstGeom>
          <a:solidFill>
            <a:srgbClr val="F1F5EC"/>
          </a:solidFill>
          <a:ln w="12700">
            <a:solidFill>
              <a:srgbClr val="F1F5EC"/>
            </a:solidFill>
            <a:prstDash val="solid"/>
          </a:ln>
        </p:spPr>
      </p:sp>
      <p:sp>
        <p:nvSpPr>
          <p:cNvPr id="22" name="Text 20"/>
          <p:cNvSpPr txBox="1"/>
          <p:nvPr/>
        </p:nvSpPr>
        <p:spPr>
          <a:xfrm>
            <a:off x="6812280" y="2624328"/>
            <a:ext cx="1920240" cy="548640"/>
          </a:xfrm>
          <a:prstGeom prst="rect">
            <a:avLst/>
          </a:prstGeom>
          <a:noFill/>
          <a:ln/>
        </p:spPr>
        <p:txBody>
          <a:bodyPr wrap="square" lIns="0" tIns="0" rIns="0" bIns="0" rtlCol="0" anchor="t"/>
          <a:lstStyle/>
          <a:p>
            <a:pPr marL="0" indent="0">
              <a:buNone/>
            </a:pPr>
            <a:r>
              <a:rPr lang="en-US" sz="3200" b="1" dirty="0">
                <a:solidFill>
                  <a:srgbClr val="2E5E43"/>
                </a:solidFill>
                <a:latin typeface="Cambria" pitchFamily="34" charset="0"/>
                <a:ea typeface="Cambria" pitchFamily="34" charset="-122"/>
                <a:cs typeface="Cambria" pitchFamily="34" charset="-120"/>
              </a:rPr>
              <a:t>≥10</a:t>
            </a:r>
            <a:endParaRPr lang="en-US" sz="3200" dirty="0"/>
          </a:p>
        </p:txBody>
      </p:sp>
      <p:sp>
        <p:nvSpPr>
          <p:cNvPr id="23" name="Text 21"/>
          <p:cNvSpPr txBox="1"/>
          <p:nvPr/>
        </p:nvSpPr>
        <p:spPr>
          <a:xfrm>
            <a:off x="6812280" y="3172968"/>
            <a:ext cx="1965960" cy="411480"/>
          </a:xfrm>
          <a:prstGeom prst="rect">
            <a:avLst/>
          </a:prstGeom>
          <a:noFill/>
          <a:ln/>
        </p:spPr>
        <p:txBody>
          <a:bodyPr wrap="square" lIns="0" tIns="0" rIns="0" bIns="0" rtlCol="0" anchor="t"/>
          <a:lstStyle/>
          <a:p>
            <a:pPr marL="0" indent="0">
              <a:buNone/>
            </a:pPr>
            <a:r>
              <a:rPr lang="en-US" sz="1200" dirty="0">
                <a:solidFill>
                  <a:srgbClr val="1E2A22"/>
                </a:solidFill>
                <a:latin typeface="Calibri" pitchFamily="34" charset="0"/>
                <a:ea typeface="Calibri" pitchFamily="34" charset="-122"/>
                <a:cs typeface="Calibri" pitchFamily="34" charset="-120"/>
              </a:rPr>
              <a:t>produse și tehnologii noi</a:t>
            </a:r>
            <a:endParaRPr lang="en-US" sz="1200" dirty="0"/>
          </a:p>
        </p:txBody>
      </p:sp>
      <p:sp>
        <p:nvSpPr>
          <p:cNvPr id="24" name="Shape 22"/>
          <p:cNvSpPr/>
          <p:nvPr/>
        </p:nvSpPr>
        <p:spPr>
          <a:xfrm>
            <a:off x="9189720" y="2514600"/>
            <a:ext cx="2377440" cy="1143000"/>
          </a:xfrm>
          <a:prstGeom prst="roundRect">
            <a:avLst>
              <a:gd name="adj" fmla="val 9600"/>
            </a:avLst>
          </a:prstGeom>
          <a:solidFill>
            <a:srgbClr val="F1F5EC"/>
          </a:solidFill>
          <a:ln w="12700">
            <a:solidFill>
              <a:srgbClr val="F1F5EC"/>
            </a:solidFill>
            <a:prstDash val="solid"/>
          </a:ln>
        </p:spPr>
      </p:sp>
      <p:sp>
        <p:nvSpPr>
          <p:cNvPr id="25" name="Text 23"/>
          <p:cNvSpPr txBox="1"/>
          <p:nvPr/>
        </p:nvSpPr>
        <p:spPr>
          <a:xfrm>
            <a:off x="9418320" y="2624328"/>
            <a:ext cx="1920240" cy="548640"/>
          </a:xfrm>
          <a:prstGeom prst="rect">
            <a:avLst/>
          </a:prstGeom>
          <a:noFill/>
          <a:ln/>
        </p:spPr>
        <p:txBody>
          <a:bodyPr wrap="square" lIns="0" tIns="0" rIns="0" bIns="0" rtlCol="0" anchor="t"/>
          <a:lstStyle/>
          <a:p>
            <a:pPr marL="0" indent="0">
              <a:buNone/>
            </a:pPr>
            <a:r>
              <a:rPr lang="en-US" sz="3200" b="1" dirty="0">
                <a:solidFill>
                  <a:srgbClr val="2E5E43"/>
                </a:solidFill>
                <a:latin typeface="Cambria" pitchFamily="34" charset="0"/>
                <a:ea typeface="Cambria" pitchFamily="34" charset="-122"/>
                <a:cs typeface="Cambria" pitchFamily="34" charset="-120"/>
              </a:rPr>
              <a:t>≥5</a:t>
            </a:r>
            <a:endParaRPr lang="en-US" sz="3200" dirty="0"/>
          </a:p>
        </p:txBody>
      </p:sp>
      <p:sp>
        <p:nvSpPr>
          <p:cNvPr id="26" name="Text 24"/>
          <p:cNvSpPr txBox="1"/>
          <p:nvPr/>
        </p:nvSpPr>
        <p:spPr>
          <a:xfrm>
            <a:off x="9418320" y="3172968"/>
            <a:ext cx="1965960" cy="411480"/>
          </a:xfrm>
          <a:prstGeom prst="rect">
            <a:avLst/>
          </a:prstGeom>
          <a:noFill/>
          <a:ln/>
        </p:spPr>
        <p:txBody>
          <a:bodyPr wrap="square" lIns="0" tIns="0" rIns="0" bIns="0" rtlCol="0" anchor="t"/>
          <a:lstStyle/>
          <a:p>
            <a:pPr marL="0" indent="0">
              <a:buNone/>
            </a:pPr>
            <a:r>
              <a:rPr lang="en-US" sz="1200" dirty="0">
                <a:solidFill>
                  <a:srgbClr val="1E2A22"/>
                </a:solidFill>
                <a:latin typeface="Calibri" pitchFamily="34" charset="0"/>
                <a:ea typeface="Calibri" pitchFamily="34" charset="-122"/>
                <a:cs typeface="Calibri" pitchFamily="34" charset="-120"/>
              </a:rPr>
              <a:t>tehnologii transferate către industrie</a:t>
            </a:r>
            <a:endParaRPr lang="en-US" sz="1200" dirty="0"/>
          </a:p>
        </p:txBody>
      </p:sp>
      <p:sp>
        <p:nvSpPr>
          <p:cNvPr id="27" name="Shape 25"/>
          <p:cNvSpPr/>
          <p:nvPr/>
        </p:nvSpPr>
        <p:spPr>
          <a:xfrm>
            <a:off x="6583680" y="3813048"/>
            <a:ext cx="2377440" cy="1143000"/>
          </a:xfrm>
          <a:prstGeom prst="roundRect">
            <a:avLst>
              <a:gd name="adj" fmla="val 9600"/>
            </a:avLst>
          </a:prstGeom>
          <a:solidFill>
            <a:srgbClr val="F1F5EC"/>
          </a:solidFill>
          <a:ln w="12700">
            <a:solidFill>
              <a:srgbClr val="F1F5EC"/>
            </a:solidFill>
            <a:prstDash val="solid"/>
          </a:ln>
        </p:spPr>
      </p:sp>
      <p:sp>
        <p:nvSpPr>
          <p:cNvPr id="28" name="Text 26"/>
          <p:cNvSpPr txBox="1"/>
          <p:nvPr/>
        </p:nvSpPr>
        <p:spPr>
          <a:xfrm>
            <a:off x="6812280" y="3922776"/>
            <a:ext cx="1920240" cy="548640"/>
          </a:xfrm>
          <a:prstGeom prst="rect">
            <a:avLst/>
          </a:prstGeom>
          <a:noFill/>
          <a:ln/>
        </p:spPr>
        <p:txBody>
          <a:bodyPr wrap="square" lIns="0" tIns="0" rIns="0" bIns="0" rtlCol="0" anchor="t"/>
          <a:lstStyle/>
          <a:p>
            <a:pPr marL="0" indent="0">
              <a:buNone/>
            </a:pPr>
            <a:r>
              <a:rPr lang="en-US" sz="3200" b="1" dirty="0">
                <a:solidFill>
                  <a:srgbClr val="2E5E43"/>
                </a:solidFill>
                <a:latin typeface="Cambria" pitchFamily="34" charset="0"/>
                <a:ea typeface="Cambria" pitchFamily="34" charset="-122"/>
                <a:cs typeface="Cambria" pitchFamily="34" charset="-120"/>
              </a:rPr>
              <a:t>2–3</a:t>
            </a:r>
            <a:endParaRPr lang="en-US" sz="3200" dirty="0"/>
          </a:p>
        </p:txBody>
      </p:sp>
      <p:sp>
        <p:nvSpPr>
          <p:cNvPr id="29" name="Text 27"/>
          <p:cNvSpPr txBox="1"/>
          <p:nvPr/>
        </p:nvSpPr>
        <p:spPr>
          <a:xfrm>
            <a:off x="6812280" y="4471416"/>
            <a:ext cx="1965960" cy="411480"/>
          </a:xfrm>
          <a:prstGeom prst="rect">
            <a:avLst/>
          </a:prstGeom>
          <a:noFill/>
          <a:ln/>
        </p:spPr>
        <p:txBody>
          <a:bodyPr wrap="square" lIns="0" tIns="0" rIns="0" bIns="0" rtlCol="0" anchor="t"/>
          <a:lstStyle/>
          <a:p>
            <a:pPr marL="0" indent="0">
              <a:buNone/>
            </a:pPr>
            <a:r>
              <a:rPr lang="en-US" sz="1200" dirty="0">
                <a:solidFill>
                  <a:srgbClr val="1E2A22"/>
                </a:solidFill>
                <a:latin typeface="Calibri" pitchFamily="34" charset="0"/>
                <a:ea typeface="Calibri" pitchFamily="34" charset="-122"/>
                <a:cs typeface="Calibri" pitchFamily="34" charset="-120"/>
              </a:rPr>
              <a:t>infrastructuri CDI comune</a:t>
            </a:r>
            <a:endParaRPr lang="en-US" sz="1200" dirty="0"/>
          </a:p>
        </p:txBody>
      </p:sp>
      <p:sp>
        <p:nvSpPr>
          <p:cNvPr id="30" name="Shape 28"/>
          <p:cNvSpPr/>
          <p:nvPr/>
        </p:nvSpPr>
        <p:spPr>
          <a:xfrm>
            <a:off x="9189720" y="3813048"/>
            <a:ext cx="2377440" cy="1143000"/>
          </a:xfrm>
          <a:prstGeom prst="roundRect">
            <a:avLst>
              <a:gd name="adj" fmla="val 9600"/>
            </a:avLst>
          </a:prstGeom>
          <a:solidFill>
            <a:srgbClr val="F1F5EC"/>
          </a:solidFill>
          <a:ln w="12700">
            <a:solidFill>
              <a:srgbClr val="F1F5EC"/>
            </a:solidFill>
            <a:prstDash val="solid"/>
          </a:ln>
        </p:spPr>
      </p:sp>
      <p:sp>
        <p:nvSpPr>
          <p:cNvPr id="31" name="Text 29"/>
          <p:cNvSpPr txBox="1"/>
          <p:nvPr/>
        </p:nvSpPr>
        <p:spPr>
          <a:xfrm>
            <a:off x="9418320" y="3922776"/>
            <a:ext cx="1920240" cy="548640"/>
          </a:xfrm>
          <a:prstGeom prst="rect">
            <a:avLst/>
          </a:prstGeom>
          <a:noFill/>
          <a:ln/>
        </p:spPr>
        <p:txBody>
          <a:bodyPr wrap="square" lIns="0" tIns="0" rIns="0" bIns="0" rtlCol="0" anchor="t"/>
          <a:lstStyle/>
          <a:p>
            <a:pPr marL="0" indent="0">
              <a:buNone/>
            </a:pPr>
            <a:r>
              <a:rPr lang="en-US" sz="3200" b="1" dirty="0">
                <a:solidFill>
                  <a:srgbClr val="2E5E43"/>
                </a:solidFill>
                <a:latin typeface="Cambria" pitchFamily="34" charset="0"/>
                <a:ea typeface="Cambria" pitchFamily="34" charset="-122"/>
                <a:cs typeface="Cambria" pitchFamily="34" charset="-120"/>
              </a:rPr>
              <a:t>≥20</a:t>
            </a:r>
            <a:endParaRPr lang="en-US" sz="3200" dirty="0"/>
          </a:p>
        </p:txBody>
      </p:sp>
      <p:sp>
        <p:nvSpPr>
          <p:cNvPr id="32" name="Text 30"/>
          <p:cNvSpPr txBox="1"/>
          <p:nvPr/>
        </p:nvSpPr>
        <p:spPr>
          <a:xfrm>
            <a:off x="9418320" y="4471416"/>
            <a:ext cx="1965960" cy="411480"/>
          </a:xfrm>
          <a:prstGeom prst="rect">
            <a:avLst/>
          </a:prstGeom>
          <a:noFill/>
          <a:ln/>
        </p:spPr>
        <p:txBody>
          <a:bodyPr wrap="square" lIns="0" tIns="0" rIns="0" bIns="0" rtlCol="0" anchor="t"/>
          <a:lstStyle/>
          <a:p>
            <a:pPr marL="0" indent="0">
              <a:buNone/>
            </a:pPr>
            <a:r>
              <a:rPr lang="en-US" sz="1200" dirty="0">
                <a:solidFill>
                  <a:srgbClr val="1E2A22"/>
                </a:solidFill>
                <a:latin typeface="Calibri" pitchFamily="34" charset="0"/>
                <a:ea typeface="Calibri" pitchFamily="34" charset="-122"/>
                <a:cs typeface="Calibri" pitchFamily="34" charset="-120"/>
              </a:rPr>
              <a:t>companii implicate în CDI</a:t>
            </a:r>
            <a:endParaRPr lang="en-US" sz="1200" dirty="0"/>
          </a:p>
        </p:txBody>
      </p:sp>
      <p:sp>
        <p:nvSpPr>
          <p:cNvPr id="33" name="Shape 31"/>
          <p:cNvSpPr/>
          <p:nvPr/>
        </p:nvSpPr>
        <p:spPr>
          <a:xfrm>
            <a:off x="6583680" y="5111496"/>
            <a:ext cx="2377440" cy="1143000"/>
          </a:xfrm>
          <a:prstGeom prst="roundRect">
            <a:avLst>
              <a:gd name="adj" fmla="val 9600"/>
            </a:avLst>
          </a:prstGeom>
          <a:solidFill>
            <a:srgbClr val="F1F5EC"/>
          </a:solidFill>
          <a:ln w="12700">
            <a:solidFill>
              <a:srgbClr val="F1F5EC"/>
            </a:solidFill>
            <a:prstDash val="solid"/>
          </a:ln>
        </p:spPr>
      </p:sp>
      <p:sp>
        <p:nvSpPr>
          <p:cNvPr id="34" name="Text 32"/>
          <p:cNvSpPr txBox="1"/>
          <p:nvPr/>
        </p:nvSpPr>
        <p:spPr>
          <a:xfrm>
            <a:off x="6812280" y="5221224"/>
            <a:ext cx="1920240" cy="548640"/>
          </a:xfrm>
          <a:prstGeom prst="rect">
            <a:avLst/>
          </a:prstGeom>
          <a:noFill/>
          <a:ln/>
        </p:spPr>
        <p:txBody>
          <a:bodyPr wrap="square" lIns="0" tIns="0" rIns="0" bIns="0" rtlCol="0" anchor="t"/>
          <a:lstStyle/>
          <a:p>
            <a:pPr marL="0" indent="0">
              <a:buNone/>
            </a:pPr>
            <a:r>
              <a:rPr lang="en-US" sz="3200" b="1" dirty="0">
                <a:solidFill>
                  <a:srgbClr val="2E5E43"/>
                </a:solidFill>
                <a:latin typeface="Cambria" pitchFamily="34" charset="0"/>
                <a:ea typeface="Cambria" pitchFamily="34" charset="-122"/>
                <a:cs typeface="Cambria" pitchFamily="34" charset="-120"/>
              </a:rPr>
              <a:t>≥15</a:t>
            </a:r>
            <a:endParaRPr lang="en-US" sz="3200" dirty="0"/>
          </a:p>
        </p:txBody>
      </p:sp>
      <p:sp>
        <p:nvSpPr>
          <p:cNvPr id="35" name="Text 33"/>
          <p:cNvSpPr txBox="1"/>
          <p:nvPr/>
        </p:nvSpPr>
        <p:spPr>
          <a:xfrm>
            <a:off x="6812280" y="5769864"/>
            <a:ext cx="1965960" cy="411480"/>
          </a:xfrm>
          <a:prstGeom prst="rect">
            <a:avLst/>
          </a:prstGeom>
          <a:noFill/>
          <a:ln/>
        </p:spPr>
        <p:txBody>
          <a:bodyPr wrap="square" lIns="0" tIns="0" rIns="0" bIns="0" rtlCol="0" anchor="t"/>
          <a:lstStyle/>
          <a:p>
            <a:pPr marL="0" indent="0">
              <a:buNone/>
            </a:pPr>
            <a:r>
              <a:rPr lang="en-US" sz="1200" dirty="0">
                <a:solidFill>
                  <a:srgbClr val="1E2A22"/>
                </a:solidFill>
                <a:latin typeface="Calibri" pitchFamily="34" charset="0"/>
                <a:ea typeface="Calibri" pitchFamily="34" charset="-122"/>
                <a:cs typeface="Calibri" pitchFamily="34" charset="-120"/>
              </a:rPr>
              <a:t>parteneriate internaționale</a:t>
            </a:r>
            <a:endParaRPr lang="en-US" sz="1200" dirty="0"/>
          </a:p>
        </p:txBody>
      </p:sp>
      <p:sp>
        <p:nvSpPr>
          <p:cNvPr id="36" name="Shape 34"/>
          <p:cNvSpPr/>
          <p:nvPr/>
        </p:nvSpPr>
        <p:spPr>
          <a:xfrm>
            <a:off x="9189720" y="5111496"/>
            <a:ext cx="2377440" cy="1143000"/>
          </a:xfrm>
          <a:prstGeom prst="roundRect">
            <a:avLst>
              <a:gd name="adj" fmla="val 9600"/>
            </a:avLst>
          </a:prstGeom>
          <a:solidFill>
            <a:srgbClr val="F1F5EC"/>
          </a:solidFill>
          <a:ln w="12700">
            <a:solidFill>
              <a:srgbClr val="F1F5EC"/>
            </a:solidFill>
            <a:prstDash val="solid"/>
          </a:ln>
        </p:spPr>
      </p:sp>
      <p:sp>
        <p:nvSpPr>
          <p:cNvPr id="37" name="Text 35"/>
          <p:cNvSpPr txBox="1"/>
          <p:nvPr/>
        </p:nvSpPr>
        <p:spPr>
          <a:xfrm>
            <a:off x="9418320" y="5221224"/>
            <a:ext cx="1920240" cy="548640"/>
          </a:xfrm>
          <a:prstGeom prst="rect">
            <a:avLst/>
          </a:prstGeom>
          <a:noFill/>
          <a:ln/>
        </p:spPr>
        <p:txBody>
          <a:bodyPr wrap="square" lIns="0" tIns="0" rIns="0" bIns="0" rtlCol="0" anchor="t"/>
          <a:lstStyle/>
          <a:p>
            <a:pPr marL="0" indent="0">
              <a:buNone/>
            </a:pPr>
            <a:r>
              <a:rPr lang="en-US" sz="3200" b="1" dirty="0">
                <a:solidFill>
                  <a:srgbClr val="2E5E43"/>
                </a:solidFill>
                <a:latin typeface="Cambria" pitchFamily="34" charset="0"/>
                <a:ea typeface="Cambria" pitchFamily="34" charset="-122"/>
                <a:cs typeface="Cambria" pitchFamily="34" charset="-120"/>
              </a:rPr>
              <a:t>3–5</a:t>
            </a:r>
            <a:endParaRPr lang="en-US" sz="3200" dirty="0"/>
          </a:p>
        </p:txBody>
      </p:sp>
      <p:sp>
        <p:nvSpPr>
          <p:cNvPr id="38" name="Text 36"/>
          <p:cNvSpPr txBox="1"/>
          <p:nvPr/>
        </p:nvSpPr>
        <p:spPr>
          <a:xfrm>
            <a:off x="9418320" y="5769864"/>
            <a:ext cx="1965960" cy="411480"/>
          </a:xfrm>
          <a:prstGeom prst="rect">
            <a:avLst/>
          </a:prstGeom>
          <a:noFill/>
          <a:ln/>
        </p:spPr>
        <p:txBody>
          <a:bodyPr wrap="square" lIns="0" tIns="0" rIns="0" bIns="0" rtlCol="0" anchor="t"/>
          <a:lstStyle/>
          <a:p>
            <a:pPr marL="0" indent="0">
              <a:buNone/>
            </a:pPr>
            <a:r>
              <a:rPr lang="en-US" sz="1200" dirty="0">
                <a:solidFill>
                  <a:srgbClr val="1E2A22"/>
                </a:solidFill>
                <a:latin typeface="Calibri" pitchFamily="34" charset="0"/>
                <a:ea typeface="Calibri" pitchFamily="34" charset="-122"/>
                <a:cs typeface="Calibri" pitchFamily="34" charset="-120"/>
              </a:rPr>
              <a:t>start-up / spin-off-uri</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0972800" cy="731520"/>
          </a:xfrm>
          <a:prstGeom prst="rect">
            <a:avLst/>
          </a:prstGeom>
          <a:noFill/>
          <a:ln/>
        </p:spPr>
        <p:txBody>
          <a:bodyPr wrap="square" lIns="0" tIns="0" rIns="0" bIns="0" rtlCol="0" anchor="t"/>
          <a:lstStyle/>
          <a:p>
            <a:pPr marL="0" indent="0">
              <a:buNone/>
            </a:pPr>
            <a:r>
              <a:rPr lang="en-US" sz="3400" b="1" dirty="0">
                <a:solidFill>
                  <a:srgbClr val="1B3B2B"/>
                </a:solidFill>
                <a:latin typeface="Cambria" pitchFamily="34" charset="0"/>
                <a:ea typeface="Cambria" pitchFamily="34" charset="-122"/>
                <a:cs typeface="Cambria" pitchFamily="34" charset="-120"/>
              </a:rPr>
              <a:t>Portofoliul: 7 proiecte-ancoră, aproximativ 20 M€</a:t>
            </a:r>
            <a:endParaRPr lang="en-US" sz="3400" dirty="0"/>
          </a:p>
        </p:txBody>
      </p:sp>
      <p:sp>
        <p:nvSpPr>
          <p:cNvPr id="3" name="Text 1"/>
          <p:cNvSpPr txBox="1"/>
          <p:nvPr/>
        </p:nvSpPr>
        <p:spPr>
          <a:xfrm>
            <a:off x="548640" y="1371600"/>
            <a:ext cx="3657600" cy="274320"/>
          </a:xfrm>
          <a:prstGeom prst="rect">
            <a:avLst/>
          </a:prstGeom>
          <a:noFill/>
          <a:ln/>
        </p:spPr>
        <p:txBody>
          <a:bodyPr wrap="square" lIns="0" tIns="0" rIns="0" bIns="0" rtlCol="0" anchor="t"/>
          <a:lstStyle/>
          <a:p>
            <a:pPr marL="0" indent="0">
              <a:buNone/>
            </a:pPr>
            <a:r>
              <a:rPr lang="en-US" sz="1100" b="1" dirty="0">
                <a:solidFill>
                  <a:srgbClr val="5C6B60"/>
                </a:solidFill>
                <a:latin typeface="Calibri" pitchFamily="34" charset="0"/>
                <a:ea typeface="Calibri" pitchFamily="34" charset="-122"/>
                <a:cs typeface="Calibri" pitchFamily="34" charset="-120"/>
              </a:rPr>
              <a:t>Proiect</a:t>
            </a:r>
            <a:endParaRPr lang="en-US" sz="1100" dirty="0"/>
          </a:p>
        </p:txBody>
      </p:sp>
      <p:sp>
        <p:nvSpPr>
          <p:cNvPr id="4" name="Text 2"/>
          <p:cNvSpPr txBox="1"/>
          <p:nvPr/>
        </p:nvSpPr>
        <p:spPr>
          <a:xfrm>
            <a:off x="5394960" y="1371600"/>
            <a:ext cx="1188720" cy="274320"/>
          </a:xfrm>
          <a:prstGeom prst="rect">
            <a:avLst/>
          </a:prstGeom>
          <a:noFill/>
          <a:ln/>
        </p:spPr>
        <p:txBody>
          <a:bodyPr wrap="square" lIns="0" tIns="0" rIns="0" bIns="0" rtlCol="0" anchor="t"/>
          <a:lstStyle/>
          <a:p>
            <a:pPr marL="0" indent="0">
              <a:buNone/>
            </a:pPr>
            <a:r>
              <a:rPr lang="en-US" sz="1100" b="1" dirty="0">
                <a:solidFill>
                  <a:srgbClr val="5C6B60"/>
                </a:solidFill>
                <a:latin typeface="Calibri" pitchFamily="34" charset="0"/>
                <a:ea typeface="Calibri" pitchFamily="34" charset="-122"/>
                <a:cs typeface="Calibri" pitchFamily="34" charset="-120"/>
              </a:rPr>
              <a:t>Perioadă</a:t>
            </a:r>
            <a:endParaRPr lang="en-US" sz="1100" dirty="0"/>
          </a:p>
        </p:txBody>
      </p:sp>
      <p:sp>
        <p:nvSpPr>
          <p:cNvPr id="5" name="Shape 3"/>
          <p:cNvSpPr/>
          <p:nvPr/>
        </p:nvSpPr>
        <p:spPr>
          <a:xfrm>
            <a:off x="6675120" y="1371600"/>
            <a:ext cx="146304" cy="146304"/>
          </a:xfrm>
          <a:prstGeom prst="rect">
            <a:avLst/>
          </a:prstGeom>
          <a:solidFill>
            <a:srgbClr val="2E5E43"/>
          </a:solidFill>
          <a:ln w="12700">
            <a:solidFill>
              <a:srgbClr val="2E5E43"/>
            </a:solidFill>
            <a:prstDash val="solid"/>
          </a:ln>
        </p:spPr>
      </p:sp>
      <p:sp>
        <p:nvSpPr>
          <p:cNvPr id="6" name="Text 4"/>
          <p:cNvSpPr txBox="1"/>
          <p:nvPr/>
        </p:nvSpPr>
        <p:spPr>
          <a:xfrm>
            <a:off x="6876288" y="1344168"/>
            <a:ext cx="1097280" cy="274320"/>
          </a:xfrm>
          <a:prstGeom prst="rect">
            <a:avLst/>
          </a:prstGeom>
          <a:noFill/>
          <a:ln/>
        </p:spPr>
        <p:txBody>
          <a:bodyPr wrap="square" lIns="0" tIns="0" rIns="0" bIns="0" rtlCol="0" anchor="t"/>
          <a:lstStyle/>
          <a:p>
            <a:pPr marL="0" indent="0">
              <a:buNone/>
            </a:pPr>
            <a:r>
              <a:rPr lang="en-US" sz="1100" dirty="0">
                <a:solidFill>
                  <a:srgbClr val="5C6B60"/>
                </a:solidFill>
                <a:latin typeface="Calibri" pitchFamily="34" charset="0"/>
                <a:ea typeface="Calibri" pitchFamily="34" charset="-122"/>
                <a:cs typeface="Calibri" pitchFamily="34" charset="-120"/>
              </a:rPr>
              <a:t>buget minim</a:t>
            </a:r>
            <a:endParaRPr lang="en-US" sz="1100" dirty="0"/>
          </a:p>
        </p:txBody>
      </p:sp>
      <p:sp>
        <p:nvSpPr>
          <p:cNvPr id="7" name="Shape 5"/>
          <p:cNvSpPr/>
          <p:nvPr/>
        </p:nvSpPr>
        <p:spPr>
          <a:xfrm>
            <a:off x="8046720" y="1371600"/>
            <a:ext cx="146304" cy="146304"/>
          </a:xfrm>
          <a:prstGeom prst="rect">
            <a:avLst/>
          </a:prstGeom>
          <a:solidFill>
            <a:srgbClr val="B9D08F"/>
          </a:solidFill>
          <a:ln w="12700">
            <a:solidFill>
              <a:srgbClr val="B9D08F"/>
            </a:solidFill>
            <a:prstDash val="solid"/>
          </a:ln>
        </p:spPr>
      </p:sp>
      <p:sp>
        <p:nvSpPr>
          <p:cNvPr id="8" name="Text 6"/>
          <p:cNvSpPr txBox="1"/>
          <p:nvPr/>
        </p:nvSpPr>
        <p:spPr>
          <a:xfrm>
            <a:off x="8247888" y="1344168"/>
            <a:ext cx="1280160" cy="274320"/>
          </a:xfrm>
          <a:prstGeom prst="rect">
            <a:avLst/>
          </a:prstGeom>
          <a:noFill/>
          <a:ln/>
        </p:spPr>
        <p:txBody>
          <a:bodyPr wrap="square" lIns="0" tIns="0" rIns="0" bIns="0" rtlCol="0" anchor="t"/>
          <a:lstStyle/>
          <a:p>
            <a:pPr marL="0" indent="0">
              <a:buNone/>
            </a:pPr>
            <a:r>
              <a:rPr lang="en-US" sz="1100" dirty="0">
                <a:solidFill>
                  <a:srgbClr val="5C6B60"/>
                </a:solidFill>
                <a:latin typeface="Calibri" pitchFamily="34" charset="0"/>
                <a:ea typeface="Calibri" pitchFamily="34" charset="-122"/>
                <a:cs typeface="Calibri" pitchFamily="34" charset="-120"/>
              </a:rPr>
              <a:t>până la maxim</a:t>
            </a:r>
            <a:endParaRPr lang="en-US" sz="1100" dirty="0"/>
          </a:p>
        </p:txBody>
      </p:sp>
      <p:sp>
        <p:nvSpPr>
          <p:cNvPr id="9" name="Text 7"/>
          <p:cNvSpPr txBox="1"/>
          <p:nvPr/>
        </p:nvSpPr>
        <p:spPr>
          <a:xfrm>
            <a:off x="10241280" y="1371600"/>
            <a:ext cx="1463040" cy="274320"/>
          </a:xfrm>
          <a:prstGeom prst="rect">
            <a:avLst/>
          </a:prstGeom>
          <a:noFill/>
          <a:ln/>
        </p:spPr>
        <p:txBody>
          <a:bodyPr wrap="square" lIns="0" tIns="0" rIns="0" bIns="0" rtlCol="0" anchor="t"/>
          <a:lstStyle/>
          <a:p>
            <a:pPr marL="0" indent="0">
              <a:buNone/>
            </a:pPr>
            <a:r>
              <a:rPr lang="en-US" sz="1100" b="1" dirty="0">
                <a:solidFill>
                  <a:srgbClr val="5C6B60"/>
                </a:solidFill>
                <a:latin typeface="Calibri" pitchFamily="34" charset="0"/>
                <a:ea typeface="Calibri" pitchFamily="34" charset="-122"/>
                <a:cs typeface="Calibri" pitchFamily="34" charset="-120"/>
              </a:rPr>
              <a:t>Buget orientativ</a:t>
            </a:r>
            <a:endParaRPr lang="en-US" sz="1100" dirty="0"/>
          </a:p>
        </p:txBody>
      </p:sp>
      <p:sp>
        <p:nvSpPr>
          <p:cNvPr id="10" name="Shape 8"/>
          <p:cNvSpPr/>
          <p:nvPr/>
        </p:nvSpPr>
        <p:spPr>
          <a:xfrm>
            <a:off x="548640" y="1828800"/>
            <a:ext cx="457200" cy="457200"/>
          </a:xfrm>
          <a:prstGeom prst="ellipse">
            <a:avLst/>
          </a:prstGeom>
          <a:solidFill>
            <a:srgbClr val="2E5E43"/>
          </a:solidFill>
          <a:ln w="12700">
            <a:solidFill>
              <a:srgbClr val="2E5E43"/>
            </a:solidFill>
            <a:prstDash val="solid"/>
          </a:ln>
        </p:spPr>
      </p:sp>
      <p:sp>
        <p:nvSpPr>
          <p:cNvPr id="11" name="Text 9"/>
          <p:cNvSpPr txBox="1"/>
          <p:nvPr/>
        </p:nvSpPr>
        <p:spPr>
          <a:xfrm>
            <a:off x="548640" y="1828800"/>
            <a:ext cx="45720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P1</a:t>
            </a:r>
            <a:endParaRPr lang="en-US" sz="1200" dirty="0"/>
          </a:p>
        </p:txBody>
      </p:sp>
      <p:sp>
        <p:nvSpPr>
          <p:cNvPr id="12" name="Text 10"/>
          <p:cNvSpPr txBox="1"/>
          <p:nvPr/>
        </p:nvSpPr>
        <p:spPr>
          <a:xfrm>
            <a:off x="1188720" y="1783080"/>
            <a:ext cx="4114800" cy="548640"/>
          </a:xfrm>
          <a:prstGeom prst="rect">
            <a:avLst/>
          </a:prstGeom>
          <a:noFill/>
          <a:ln/>
        </p:spPr>
        <p:txBody>
          <a:bodyPr wrap="square" lIns="0" tIns="0" rIns="0" bIns="0" rtlCol="0" anchor="ctr"/>
          <a:lstStyle/>
          <a:p>
            <a:pPr marL="0" indent="0">
              <a:buNone/>
            </a:pPr>
            <a:r>
              <a:rPr lang="en-US" sz="1400" b="1" dirty="0">
                <a:solidFill>
                  <a:srgbClr val="1E2A22"/>
                </a:solidFill>
                <a:latin typeface="Calibri" pitchFamily="34" charset="0"/>
                <a:ea typeface="Calibri" pitchFamily="34" charset="-122"/>
                <a:cs typeface="Calibri" pitchFamily="34" charset="-120"/>
              </a:rPr>
              <a:t>Natural &amp; Bio-Based Materials Centre</a:t>
            </a:r>
            <a:endParaRPr lang="en-US" sz="1400" dirty="0"/>
          </a:p>
        </p:txBody>
      </p:sp>
      <p:sp>
        <p:nvSpPr>
          <p:cNvPr id="13" name="Text 11"/>
          <p:cNvSpPr txBox="1"/>
          <p:nvPr/>
        </p:nvSpPr>
        <p:spPr>
          <a:xfrm>
            <a:off x="5394960" y="1783080"/>
            <a:ext cx="1188720" cy="548640"/>
          </a:xfrm>
          <a:prstGeom prst="rect">
            <a:avLst/>
          </a:prstGeom>
          <a:noFill/>
          <a:ln/>
        </p:spPr>
        <p:txBody>
          <a:bodyPr wrap="square" lIns="0" tIns="0" rIns="0" bIns="0" rtlCol="0" anchor="ctr"/>
          <a:lstStyle/>
          <a:p>
            <a:pPr marL="0" indent="0">
              <a:buNone/>
            </a:pPr>
            <a:r>
              <a:rPr lang="en-US" sz="1200" dirty="0">
                <a:solidFill>
                  <a:srgbClr val="5C6B60"/>
                </a:solidFill>
                <a:latin typeface="Calibri" pitchFamily="34" charset="0"/>
                <a:ea typeface="Calibri" pitchFamily="34" charset="-122"/>
                <a:cs typeface="Calibri" pitchFamily="34" charset="-120"/>
              </a:rPr>
              <a:t>2027–2030</a:t>
            </a:r>
            <a:endParaRPr lang="en-US" sz="1200" dirty="0"/>
          </a:p>
        </p:txBody>
      </p:sp>
      <p:sp>
        <p:nvSpPr>
          <p:cNvPr id="14" name="Shape 12"/>
          <p:cNvSpPr/>
          <p:nvPr/>
        </p:nvSpPr>
        <p:spPr>
          <a:xfrm>
            <a:off x="6675120" y="1929384"/>
            <a:ext cx="3383280" cy="256032"/>
          </a:xfrm>
          <a:prstGeom prst="rect">
            <a:avLst/>
          </a:prstGeom>
          <a:solidFill>
            <a:srgbClr val="B9D08F"/>
          </a:solidFill>
          <a:ln w="12700">
            <a:solidFill>
              <a:srgbClr val="B9D08F"/>
            </a:solidFill>
            <a:prstDash val="solid"/>
          </a:ln>
        </p:spPr>
      </p:sp>
      <p:sp>
        <p:nvSpPr>
          <p:cNvPr id="15" name="Shape 13"/>
          <p:cNvSpPr/>
          <p:nvPr/>
        </p:nvSpPr>
        <p:spPr>
          <a:xfrm>
            <a:off x="6675120" y="1929384"/>
            <a:ext cx="2706624" cy="256032"/>
          </a:xfrm>
          <a:prstGeom prst="rect">
            <a:avLst/>
          </a:prstGeom>
          <a:solidFill>
            <a:srgbClr val="2E5E43"/>
          </a:solidFill>
          <a:ln w="12700">
            <a:solidFill>
              <a:srgbClr val="2E5E43"/>
            </a:solidFill>
            <a:prstDash val="solid"/>
          </a:ln>
        </p:spPr>
      </p:sp>
      <p:sp>
        <p:nvSpPr>
          <p:cNvPr id="16" name="Text 14"/>
          <p:cNvSpPr txBox="1"/>
          <p:nvPr/>
        </p:nvSpPr>
        <p:spPr>
          <a:xfrm>
            <a:off x="10241280" y="1783080"/>
            <a:ext cx="1463040" cy="548640"/>
          </a:xfrm>
          <a:prstGeom prst="rect">
            <a:avLst/>
          </a:prstGeom>
          <a:noFill/>
          <a:ln/>
        </p:spPr>
        <p:txBody>
          <a:bodyPr wrap="square" lIns="0" tIns="0" rIns="0" bIns="0" rtlCol="0" anchor="ctr"/>
          <a:lstStyle/>
          <a:p>
            <a:pPr marL="0" indent="0">
              <a:buNone/>
            </a:pPr>
            <a:r>
              <a:rPr lang="en-US" sz="1400" b="1" dirty="0">
                <a:solidFill>
                  <a:srgbClr val="1B3B2B"/>
                </a:solidFill>
                <a:latin typeface="Calibri" pitchFamily="34" charset="0"/>
                <a:ea typeface="Calibri" pitchFamily="34" charset="-122"/>
                <a:cs typeface="Calibri" pitchFamily="34" charset="-120"/>
              </a:rPr>
              <a:t>4,0–5,0 M€</a:t>
            </a:r>
            <a:endParaRPr lang="en-US" sz="1400" dirty="0"/>
          </a:p>
        </p:txBody>
      </p:sp>
      <p:sp>
        <p:nvSpPr>
          <p:cNvPr id="17" name="Shape 15"/>
          <p:cNvSpPr/>
          <p:nvPr/>
        </p:nvSpPr>
        <p:spPr>
          <a:xfrm>
            <a:off x="548640" y="2377440"/>
            <a:ext cx="457200" cy="457200"/>
          </a:xfrm>
          <a:prstGeom prst="ellipse">
            <a:avLst/>
          </a:prstGeom>
          <a:solidFill>
            <a:srgbClr val="2E5E43"/>
          </a:solidFill>
          <a:ln w="12700">
            <a:solidFill>
              <a:srgbClr val="2E5E43"/>
            </a:solidFill>
            <a:prstDash val="solid"/>
          </a:ln>
        </p:spPr>
      </p:sp>
      <p:sp>
        <p:nvSpPr>
          <p:cNvPr id="18" name="Text 16"/>
          <p:cNvSpPr txBox="1"/>
          <p:nvPr/>
        </p:nvSpPr>
        <p:spPr>
          <a:xfrm>
            <a:off x="548640" y="2377440"/>
            <a:ext cx="45720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P2</a:t>
            </a:r>
            <a:endParaRPr lang="en-US" sz="1200" dirty="0"/>
          </a:p>
        </p:txBody>
      </p:sp>
      <p:sp>
        <p:nvSpPr>
          <p:cNvPr id="19" name="Text 17"/>
          <p:cNvSpPr txBox="1"/>
          <p:nvPr/>
        </p:nvSpPr>
        <p:spPr>
          <a:xfrm>
            <a:off x="1188720" y="2331720"/>
            <a:ext cx="4114800" cy="548640"/>
          </a:xfrm>
          <a:prstGeom prst="rect">
            <a:avLst/>
          </a:prstGeom>
          <a:noFill/>
          <a:ln/>
        </p:spPr>
        <p:txBody>
          <a:bodyPr wrap="square" lIns="0" tIns="0" rIns="0" bIns="0" rtlCol="0" anchor="ctr"/>
          <a:lstStyle/>
          <a:p>
            <a:pPr marL="0" indent="0">
              <a:buNone/>
            </a:pPr>
            <a:r>
              <a:rPr lang="en-US" sz="1400" b="1" dirty="0">
                <a:solidFill>
                  <a:srgbClr val="1E2A22"/>
                </a:solidFill>
                <a:latin typeface="Calibri" pitchFamily="34" charset="0"/>
                <a:ea typeface="Calibri" pitchFamily="34" charset="-122"/>
                <a:cs typeface="Calibri" pitchFamily="34" charset="-120"/>
              </a:rPr>
              <a:t>Hemp Processing Innovation Hub</a:t>
            </a:r>
            <a:endParaRPr lang="en-US" sz="1400" dirty="0"/>
          </a:p>
        </p:txBody>
      </p:sp>
      <p:sp>
        <p:nvSpPr>
          <p:cNvPr id="20" name="Text 18"/>
          <p:cNvSpPr txBox="1"/>
          <p:nvPr/>
        </p:nvSpPr>
        <p:spPr>
          <a:xfrm>
            <a:off x="5394960" y="2331720"/>
            <a:ext cx="1188720" cy="548640"/>
          </a:xfrm>
          <a:prstGeom prst="rect">
            <a:avLst/>
          </a:prstGeom>
          <a:noFill/>
          <a:ln/>
        </p:spPr>
        <p:txBody>
          <a:bodyPr wrap="square" lIns="0" tIns="0" rIns="0" bIns="0" rtlCol="0" anchor="ctr"/>
          <a:lstStyle/>
          <a:p>
            <a:pPr marL="0" indent="0">
              <a:buNone/>
            </a:pPr>
            <a:r>
              <a:rPr lang="en-US" sz="1200" dirty="0">
                <a:solidFill>
                  <a:srgbClr val="5C6B60"/>
                </a:solidFill>
                <a:latin typeface="Calibri" pitchFamily="34" charset="0"/>
                <a:ea typeface="Calibri" pitchFamily="34" charset="-122"/>
                <a:cs typeface="Calibri" pitchFamily="34" charset="-120"/>
              </a:rPr>
              <a:t>2027–2030</a:t>
            </a:r>
            <a:endParaRPr lang="en-US" sz="1200" dirty="0"/>
          </a:p>
        </p:txBody>
      </p:sp>
      <p:sp>
        <p:nvSpPr>
          <p:cNvPr id="21" name="Shape 19"/>
          <p:cNvSpPr/>
          <p:nvPr/>
        </p:nvSpPr>
        <p:spPr>
          <a:xfrm>
            <a:off x="6675120" y="2478024"/>
            <a:ext cx="3044952" cy="256032"/>
          </a:xfrm>
          <a:prstGeom prst="rect">
            <a:avLst/>
          </a:prstGeom>
          <a:solidFill>
            <a:srgbClr val="B9D08F"/>
          </a:solidFill>
          <a:ln w="12700">
            <a:solidFill>
              <a:srgbClr val="B9D08F"/>
            </a:solidFill>
            <a:prstDash val="solid"/>
          </a:ln>
        </p:spPr>
      </p:sp>
      <p:sp>
        <p:nvSpPr>
          <p:cNvPr id="22" name="Shape 20"/>
          <p:cNvSpPr/>
          <p:nvPr/>
        </p:nvSpPr>
        <p:spPr>
          <a:xfrm>
            <a:off x="6675120" y="2478024"/>
            <a:ext cx="2368296" cy="256032"/>
          </a:xfrm>
          <a:prstGeom prst="rect">
            <a:avLst/>
          </a:prstGeom>
          <a:solidFill>
            <a:srgbClr val="2E5E43"/>
          </a:solidFill>
          <a:ln w="12700">
            <a:solidFill>
              <a:srgbClr val="2E5E43"/>
            </a:solidFill>
            <a:prstDash val="solid"/>
          </a:ln>
        </p:spPr>
      </p:sp>
      <p:sp>
        <p:nvSpPr>
          <p:cNvPr id="23" name="Text 21"/>
          <p:cNvSpPr txBox="1"/>
          <p:nvPr/>
        </p:nvSpPr>
        <p:spPr>
          <a:xfrm>
            <a:off x="10241280" y="2331720"/>
            <a:ext cx="1463040" cy="548640"/>
          </a:xfrm>
          <a:prstGeom prst="rect">
            <a:avLst/>
          </a:prstGeom>
          <a:noFill/>
          <a:ln/>
        </p:spPr>
        <p:txBody>
          <a:bodyPr wrap="square" lIns="0" tIns="0" rIns="0" bIns="0" rtlCol="0" anchor="ctr"/>
          <a:lstStyle/>
          <a:p>
            <a:pPr marL="0" indent="0">
              <a:buNone/>
            </a:pPr>
            <a:r>
              <a:rPr lang="en-US" sz="1400" b="1" dirty="0">
                <a:solidFill>
                  <a:srgbClr val="1B3B2B"/>
                </a:solidFill>
                <a:latin typeface="Calibri" pitchFamily="34" charset="0"/>
                <a:ea typeface="Calibri" pitchFamily="34" charset="-122"/>
                <a:cs typeface="Calibri" pitchFamily="34" charset="-120"/>
              </a:rPr>
              <a:t>3,5–4,5 M€</a:t>
            </a:r>
            <a:endParaRPr lang="en-US" sz="1400" dirty="0"/>
          </a:p>
        </p:txBody>
      </p:sp>
      <p:sp>
        <p:nvSpPr>
          <p:cNvPr id="24" name="Shape 22"/>
          <p:cNvSpPr/>
          <p:nvPr/>
        </p:nvSpPr>
        <p:spPr>
          <a:xfrm>
            <a:off x="548640" y="2926080"/>
            <a:ext cx="457200" cy="457200"/>
          </a:xfrm>
          <a:prstGeom prst="ellipse">
            <a:avLst/>
          </a:prstGeom>
          <a:solidFill>
            <a:srgbClr val="2E5E43"/>
          </a:solidFill>
          <a:ln w="12700">
            <a:solidFill>
              <a:srgbClr val="2E5E43"/>
            </a:solidFill>
            <a:prstDash val="solid"/>
          </a:ln>
        </p:spPr>
      </p:sp>
      <p:sp>
        <p:nvSpPr>
          <p:cNvPr id="25" name="Text 23"/>
          <p:cNvSpPr txBox="1"/>
          <p:nvPr/>
        </p:nvSpPr>
        <p:spPr>
          <a:xfrm>
            <a:off x="548640" y="2926080"/>
            <a:ext cx="45720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P3</a:t>
            </a:r>
            <a:endParaRPr lang="en-US" sz="1200" dirty="0"/>
          </a:p>
        </p:txBody>
      </p:sp>
      <p:sp>
        <p:nvSpPr>
          <p:cNvPr id="26" name="Text 24"/>
          <p:cNvSpPr txBox="1"/>
          <p:nvPr/>
        </p:nvSpPr>
        <p:spPr>
          <a:xfrm>
            <a:off x="1188720" y="2880360"/>
            <a:ext cx="4114800" cy="548640"/>
          </a:xfrm>
          <a:prstGeom prst="rect">
            <a:avLst/>
          </a:prstGeom>
          <a:noFill/>
          <a:ln/>
        </p:spPr>
        <p:txBody>
          <a:bodyPr wrap="square" lIns="0" tIns="0" rIns="0" bIns="0" rtlCol="0" anchor="ctr"/>
          <a:lstStyle/>
          <a:p>
            <a:pPr marL="0" indent="0">
              <a:buNone/>
            </a:pPr>
            <a:r>
              <a:rPr lang="en-US" sz="1400" b="1" dirty="0">
                <a:solidFill>
                  <a:srgbClr val="1E2A22"/>
                </a:solidFill>
                <a:latin typeface="Calibri" pitchFamily="34" charset="0"/>
                <a:ea typeface="Calibri" pitchFamily="34" charset="-122"/>
                <a:cs typeface="Calibri" pitchFamily="34" charset="-120"/>
              </a:rPr>
              <a:t>Hemp Circular Textile Lab</a:t>
            </a:r>
            <a:endParaRPr lang="en-US" sz="1400" dirty="0"/>
          </a:p>
        </p:txBody>
      </p:sp>
      <p:sp>
        <p:nvSpPr>
          <p:cNvPr id="27" name="Text 25"/>
          <p:cNvSpPr txBox="1"/>
          <p:nvPr/>
        </p:nvSpPr>
        <p:spPr>
          <a:xfrm>
            <a:off x="5394960" y="2880360"/>
            <a:ext cx="1188720" cy="548640"/>
          </a:xfrm>
          <a:prstGeom prst="rect">
            <a:avLst/>
          </a:prstGeom>
          <a:noFill/>
          <a:ln/>
        </p:spPr>
        <p:txBody>
          <a:bodyPr wrap="square" lIns="0" tIns="0" rIns="0" bIns="0" rtlCol="0" anchor="ctr"/>
          <a:lstStyle/>
          <a:p>
            <a:pPr marL="0" indent="0">
              <a:buNone/>
            </a:pPr>
            <a:r>
              <a:rPr lang="en-US" sz="1200" dirty="0">
                <a:solidFill>
                  <a:srgbClr val="5C6B60"/>
                </a:solidFill>
                <a:latin typeface="Calibri" pitchFamily="34" charset="0"/>
                <a:ea typeface="Calibri" pitchFamily="34" charset="-122"/>
                <a:cs typeface="Calibri" pitchFamily="34" charset="-120"/>
              </a:rPr>
              <a:t>2027–2030</a:t>
            </a:r>
            <a:endParaRPr lang="en-US" sz="1200" dirty="0"/>
          </a:p>
        </p:txBody>
      </p:sp>
      <p:sp>
        <p:nvSpPr>
          <p:cNvPr id="28" name="Shape 26"/>
          <p:cNvSpPr/>
          <p:nvPr/>
        </p:nvSpPr>
        <p:spPr>
          <a:xfrm>
            <a:off x="6675120" y="3026664"/>
            <a:ext cx="2368296" cy="256032"/>
          </a:xfrm>
          <a:prstGeom prst="rect">
            <a:avLst/>
          </a:prstGeom>
          <a:solidFill>
            <a:srgbClr val="B9D08F"/>
          </a:solidFill>
          <a:ln w="12700">
            <a:solidFill>
              <a:srgbClr val="B9D08F"/>
            </a:solidFill>
            <a:prstDash val="solid"/>
          </a:ln>
        </p:spPr>
      </p:sp>
      <p:sp>
        <p:nvSpPr>
          <p:cNvPr id="29" name="Shape 27"/>
          <p:cNvSpPr/>
          <p:nvPr/>
        </p:nvSpPr>
        <p:spPr>
          <a:xfrm>
            <a:off x="6675120" y="3026664"/>
            <a:ext cx="1691640" cy="256032"/>
          </a:xfrm>
          <a:prstGeom prst="rect">
            <a:avLst/>
          </a:prstGeom>
          <a:solidFill>
            <a:srgbClr val="2E5E43"/>
          </a:solidFill>
          <a:ln w="12700">
            <a:solidFill>
              <a:srgbClr val="2E5E43"/>
            </a:solidFill>
            <a:prstDash val="solid"/>
          </a:ln>
        </p:spPr>
      </p:sp>
      <p:sp>
        <p:nvSpPr>
          <p:cNvPr id="30" name="Text 28"/>
          <p:cNvSpPr txBox="1"/>
          <p:nvPr/>
        </p:nvSpPr>
        <p:spPr>
          <a:xfrm>
            <a:off x="10241280" y="2880360"/>
            <a:ext cx="1463040" cy="548640"/>
          </a:xfrm>
          <a:prstGeom prst="rect">
            <a:avLst/>
          </a:prstGeom>
          <a:noFill/>
          <a:ln/>
        </p:spPr>
        <p:txBody>
          <a:bodyPr wrap="square" lIns="0" tIns="0" rIns="0" bIns="0" rtlCol="0" anchor="ctr"/>
          <a:lstStyle/>
          <a:p>
            <a:pPr marL="0" indent="0">
              <a:buNone/>
            </a:pPr>
            <a:r>
              <a:rPr lang="en-US" sz="1400" b="1" dirty="0">
                <a:solidFill>
                  <a:srgbClr val="1B3B2B"/>
                </a:solidFill>
                <a:latin typeface="Calibri" pitchFamily="34" charset="0"/>
                <a:ea typeface="Calibri" pitchFamily="34" charset="-122"/>
                <a:cs typeface="Calibri" pitchFamily="34" charset="-120"/>
              </a:rPr>
              <a:t>2,5–3,5 M€</a:t>
            </a:r>
            <a:endParaRPr lang="en-US" sz="1400" dirty="0"/>
          </a:p>
        </p:txBody>
      </p:sp>
      <p:sp>
        <p:nvSpPr>
          <p:cNvPr id="31" name="Shape 29"/>
          <p:cNvSpPr/>
          <p:nvPr/>
        </p:nvSpPr>
        <p:spPr>
          <a:xfrm>
            <a:off x="548640" y="3474720"/>
            <a:ext cx="457200" cy="457200"/>
          </a:xfrm>
          <a:prstGeom prst="ellipse">
            <a:avLst/>
          </a:prstGeom>
          <a:solidFill>
            <a:srgbClr val="2E5E43"/>
          </a:solidFill>
          <a:ln w="12700">
            <a:solidFill>
              <a:srgbClr val="2E5E43"/>
            </a:solidFill>
            <a:prstDash val="solid"/>
          </a:ln>
        </p:spPr>
      </p:sp>
      <p:sp>
        <p:nvSpPr>
          <p:cNvPr id="32" name="Text 30"/>
          <p:cNvSpPr txBox="1"/>
          <p:nvPr/>
        </p:nvSpPr>
        <p:spPr>
          <a:xfrm>
            <a:off x="548640" y="3474720"/>
            <a:ext cx="45720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P4</a:t>
            </a:r>
            <a:endParaRPr lang="en-US" sz="1200" dirty="0"/>
          </a:p>
        </p:txBody>
      </p:sp>
      <p:sp>
        <p:nvSpPr>
          <p:cNvPr id="33" name="Text 31"/>
          <p:cNvSpPr txBox="1"/>
          <p:nvPr/>
        </p:nvSpPr>
        <p:spPr>
          <a:xfrm>
            <a:off x="1188720" y="3429000"/>
            <a:ext cx="4114800" cy="548640"/>
          </a:xfrm>
          <a:prstGeom prst="rect">
            <a:avLst/>
          </a:prstGeom>
          <a:noFill/>
          <a:ln/>
        </p:spPr>
        <p:txBody>
          <a:bodyPr wrap="square" lIns="0" tIns="0" rIns="0" bIns="0" rtlCol="0" anchor="ctr"/>
          <a:lstStyle/>
          <a:p>
            <a:pPr marL="0" indent="0">
              <a:buNone/>
            </a:pPr>
            <a:r>
              <a:rPr lang="en-US" sz="1400" b="1" dirty="0">
                <a:solidFill>
                  <a:srgbClr val="1E2A22"/>
                </a:solidFill>
                <a:latin typeface="Calibri" pitchFamily="34" charset="0"/>
                <a:ea typeface="Calibri" pitchFamily="34" charset="-122"/>
                <a:cs typeface="Calibri" pitchFamily="34" charset="-120"/>
              </a:rPr>
              <a:t>Hemp BioComposite Innovation Platform</a:t>
            </a:r>
            <a:endParaRPr lang="en-US" sz="1400" dirty="0"/>
          </a:p>
        </p:txBody>
      </p:sp>
      <p:sp>
        <p:nvSpPr>
          <p:cNvPr id="34" name="Text 32"/>
          <p:cNvSpPr txBox="1"/>
          <p:nvPr/>
        </p:nvSpPr>
        <p:spPr>
          <a:xfrm>
            <a:off x="5394960" y="3429000"/>
            <a:ext cx="1188720" cy="548640"/>
          </a:xfrm>
          <a:prstGeom prst="rect">
            <a:avLst/>
          </a:prstGeom>
          <a:noFill/>
          <a:ln/>
        </p:spPr>
        <p:txBody>
          <a:bodyPr wrap="square" lIns="0" tIns="0" rIns="0" bIns="0" rtlCol="0" anchor="ctr"/>
          <a:lstStyle/>
          <a:p>
            <a:pPr marL="0" indent="0">
              <a:buNone/>
            </a:pPr>
            <a:r>
              <a:rPr lang="en-US" sz="1200" dirty="0">
                <a:solidFill>
                  <a:srgbClr val="5C6B60"/>
                </a:solidFill>
                <a:latin typeface="Calibri" pitchFamily="34" charset="0"/>
                <a:ea typeface="Calibri" pitchFamily="34" charset="-122"/>
                <a:cs typeface="Calibri" pitchFamily="34" charset="-120"/>
              </a:rPr>
              <a:t>2027–2029</a:t>
            </a:r>
            <a:endParaRPr lang="en-US" sz="1200" dirty="0"/>
          </a:p>
        </p:txBody>
      </p:sp>
      <p:sp>
        <p:nvSpPr>
          <p:cNvPr id="35" name="Shape 33"/>
          <p:cNvSpPr/>
          <p:nvPr/>
        </p:nvSpPr>
        <p:spPr>
          <a:xfrm>
            <a:off x="6675120" y="3575304"/>
            <a:ext cx="2368296" cy="256032"/>
          </a:xfrm>
          <a:prstGeom prst="rect">
            <a:avLst/>
          </a:prstGeom>
          <a:solidFill>
            <a:srgbClr val="B9D08F"/>
          </a:solidFill>
          <a:ln w="12700">
            <a:solidFill>
              <a:srgbClr val="B9D08F"/>
            </a:solidFill>
            <a:prstDash val="solid"/>
          </a:ln>
        </p:spPr>
      </p:sp>
      <p:sp>
        <p:nvSpPr>
          <p:cNvPr id="36" name="Shape 34"/>
          <p:cNvSpPr/>
          <p:nvPr/>
        </p:nvSpPr>
        <p:spPr>
          <a:xfrm>
            <a:off x="6675120" y="3575304"/>
            <a:ext cx="1691640" cy="256032"/>
          </a:xfrm>
          <a:prstGeom prst="rect">
            <a:avLst/>
          </a:prstGeom>
          <a:solidFill>
            <a:srgbClr val="2E5E43"/>
          </a:solidFill>
          <a:ln w="12700">
            <a:solidFill>
              <a:srgbClr val="2E5E43"/>
            </a:solidFill>
            <a:prstDash val="solid"/>
          </a:ln>
        </p:spPr>
      </p:sp>
      <p:sp>
        <p:nvSpPr>
          <p:cNvPr id="37" name="Text 35"/>
          <p:cNvSpPr txBox="1"/>
          <p:nvPr/>
        </p:nvSpPr>
        <p:spPr>
          <a:xfrm>
            <a:off x="10241280" y="3429000"/>
            <a:ext cx="1463040" cy="548640"/>
          </a:xfrm>
          <a:prstGeom prst="rect">
            <a:avLst/>
          </a:prstGeom>
          <a:noFill/>
          <a:ln/>
        </p:spPr>
        <p:txBody>
          <a:bodyPr wrap="square" lIns="0" tIns="0" rIns="0" bIns="0" rtlCol="0" anchor="ctr"/>
          <a:lstStyle/>
          <a:p>
            <a:pPr marL="0" indent="0">
              <a:buNone/>
            </a:pPr>
            <a:r>
              <a:rPr lang="en-US" sz="1400" b="1" dirty="0">
                <a:solidFill>
                  <a:srgbClr val="1B3B2B"/>
                </a:solidFill>
                <a:latin typeface="Calibri" pitchFamily="34" charset="0"/>
                <a:ea typeface="Calibri" pitchFamily="34" charset="-122"/>
                <a:cs typeface="Calibri" pitchFamily="34" charset="-120"/>
              </a:rPr>
              <a:t>2,5–3,5 M€</a:t>
            </a:r>
            <a:endParaRPr lang="en-US" sz="1400" dirty="0"/>
          </a:p>
        </p:txBody>
      </p:sp>
      <p:sp>
        <p:nvSpPr>
          <p:cNvPr id="38" name="Shape 36"/>
          <p:cNvSpPr/>
          <p:nvPr/>
        </p:nvSpPr>
        <p:spPr>
          <a:xfrm>
            <a:off x="548640" y="4023360"/>
            <a:ext cx="457200" cy="457200"/>
          </a:xfrm>
          <a:prstGeom prst="ellipse">
            <a:avLst/>
          </a:prstGeom>
          <a:solidFill>
            <a:srgbClr val="2E5E43"/>
          </a:solidFill>
          <a:ln w="12700">
            <a:solidFill>
              <a:srgbClr val="2E5E43"/>
            </a:solidFill>
            <a:prstDash val="solid"/>
          </a:ln>
        </p:spPr>
      </p:sp>
      <p:sp>
        <p:nvSpPr>
          <p:cNvPr id="39" name="Text 37"/>
          <p:cNvSpPr txBox="1"/>
          <p:nvPr/>
        </p:nvSpPr>
        <p:spPr>
          <a:xfrm>
            <a:off x="548640" y="4023360"/>
            <a:ext cx="45720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P5</a:t>
            </a:r>
            <a:endParaRPr lang="en-US" sz="1200" dirty="0"/>
          </a:p>
        </p:txBody>
      </p:sp>
      <p:sp>
        <p:nvSpPr>
          <p:cNvPr id="40" name="Text 38"/>
          <p:cNvSpPr txBox="1"/>
          <p:nvPr/>
        </p:nvSpPr>
        <p:spPr>
          <a:xfrm>
            <a:off x="1188720" y="3977640"/>
            <a:ext cx="4114800" cy="548640"/>
          </a:xfrm>
          <a:prstGeom prst="rect">
            <a:avLst/>
          </a:prstGeom>
          <a:noFill/>
          <a:ln/>
        </p:spPr>
        <p:txBody>
          <a:bodyPr wrap="square" lIns="0" tIns="0" rIns="0" bIns="0" rtlCol="0" anchor="ctr"/>
          <a:lstStyle/>
          <a:p>
            <a:pPr marL="0" indent="0">
              <a:buNone/>
            </a:pPr>
            <a:r>
              <a:rPr lang="en-US" sz="1400" b="1" dirty="0">
                <a:solidFill>
                  <a:srgbClr val="1E2A22"/>
                </a:solidFill>
                <a:latin typeface="Calibri" pitchFamily="34" charset="0"/>
                <a:ea typeface="Calibri" pitchFamily="34" charset="-122"/>
                <a:cs typeface="Calibri" pitchFamily="34" charset="-120"/>
              </a:rPr>
              <a:t>Hemp Smart Farming &amp; Genetics</a:t>
            </a:r>
            <a:endParaRPr lang="en-US" sz="1400" dirty="0"/>
          </a:p>
        </p:txBody>
      </p:sp>
      <p:sp>
        <p:nvSpPr>
          <p:cNvPr id="41" name="Text 39"/>
          <p:cNvSpPr txBox="1"/>
          <p:nvPr/>
        </p:nvSpPr>
        <p:spPr>
          <a:xfrm>
            <a:off x="5394960" y="3977640"/>
            <a:ext cx="1188720" cy="548640"/>
          </a:xfrm>
          <a:prstGeom prst="rect">
            <a:avLst/>
          </a:prstGeom>
          <a:noFill/>
          <a:ln/>
        </p:spPr>
        <p:txBody>
          <a:bodyPr wrap="square" lIns="0" tIns="0" rIns="0" bIns="0" rtlCol="0" anchor="ctr"/>
          <a:lstStyle/>
          <a:p>
            <a:pPr marL="0" indent="0">
              <a:buNone/>
            </a:pPr>
            <a:r>
              <a:rPr lang="en-US" sz="1200" dirty="0">
                <a:solidFill>
                  <a:srgbClr val="5C6B60"/>
                </a:solidFill>
                <a:latin typeface="Calibri" pitchFamily="34" charset="0"/>
                <a:ea typeface="Calibri" pitchFamily="34" charset="-122"/>
                <a:cs typeface="Calibri" pitchFamily="34" charset="-120"/>
              </a:rPr>
              <a:t>2026–2030</a:t>
            </a:r>
            <a:endParaRPr lang="en-US" sz="1200" dirty="0"/>
          </a:p>
        </p:txBody>
      </p:sp>
      <p:sp>
        <p:nvSpPr>
          <p:cNvPr id="42" name="Shape 40"/>
          <p:cNvSpPr/>
          <p:nvPr/>
        </p:nvSpPr>
        <p:spPr>
          <a:xfrm>
            <a:off x="6675120" y="4123944"/>
            <a:ext cx="2029968" cy="256032"/>
          </a:xfrm>
          <a:prstGeom prst="rect">
            <a:avLst/>
          </a:prstGeom>
          <a:solidFill>
            <a:srgbClr val="B9D08F"/>
          </a:solidFill>
          <a:ln w="12700">
            <a:solidFill>
              <a:srgbClr val="B9D08F"/>
            </a:solidFill>
            <a:prstDash val="solid"/>
          </a:ln>
        </p:spPr>
      </p:sp>
      <p:sp>
        <p:nvSpPr>
          <p:cNvPr id="43" name="Shape 41"/>
          <p:cNvSpPr/>
          <p:nvPr/>
        </p:nvSpPr>
        <p:spPr>
          <a:xfrm>
            <a:off x="6675120" y="4123944"/>
            <a:ext cx="1353312" cy="256032"/>
          </a:xfrm>
          <a:prstGeom prst="rect">
            <a:avLst/>
          </a:prstGeom>
          <a:solidFill>
            <a:srgbClr val="2E5E43"/>
          </a:solidFill>
          <a:ln w="12700">
            <a:solidFill>
              <a:srgbClr val="2E5E43"/>
            </a:solidFill>
            <a:prstDash val="solid"/>
          </a:ln>
        </p:spPr>
      </p:sp>
      <p:sp>
        <p:nvSpPr>
          <p:cNvPr id="44" name="Text 42"/>
          <p:cNvSpPr txBox="1"/>
          <p:nvPr/>
        </p:nvSpPr>
        <p:spPr>
          <a:xfrm>
            <a:off x="10241280" y="3977640"/>
            <a:ext cx="1463040" cy="548640"/>
          </a:xfrm>
          <a:prstGeom prst="rect">
            <a:avLst/>
          </a:prstGeom>
          <a:noFill/>
          <a:ln/>
        </p:spPr>
        <p:txBody>
          <a:bodyPr wrap="square" lIns="0" tIns="0" rIns="0" bIns="0" rtlCol="0" anchor="ctr"/>
          <a:lstStyle/>
          <a:p>
            <a:pPr marL="0" indent="0">
              <a:buNone/>
            </a:pPr>
            <a:r>
              <a:rPr lang="en-US" sz="1400" b="1" dirty="0">
                <a:solidFill>
                  <a:srgbClr val="1B3B2B"/>
                </a:solidFill>
                <a:latin typeface="Calibri" pitchFamily="34" charset="0"/>
                <a:ea typeface="Calibri" pitchFamily="34" charset="-122"/>
                <a:cs typeface="Calibri" pitchFamily="34" charset="-120"/>
              </a:rPr>
              <a:t>2,0–3,0 M€</a:t>
            </a:r>
            <a:endParaRPr lang="en-US" sz="1400" dirty="0"/>
          </a:p>
        </p:txBody>
      </p:sp>
      <p:sp>
        <p:nvSpPr>
          <p:cNvPr id="45" name="Shape 43"/>
          <p:cNvSpPr/>
          <p:nvPr/>
        </p:nvSpPr>
        <p:spPr>
          <a:xfrm>
            <a:off x="548640" y="4572000"/>
            <a:ext cx="457200" cy="457200"/>
          </a:xfrm>
          <a:prstGeom prst="ellipse">
            <a:avLst/>
          </a:prstGeom>
          <a:solidFill>
            <a:srgbClr val="2E5E43"/>
          </a:solidFill>
          <a:ln w="12700">
            <a:solidFill>
              <a:srgbClr val="2E5E43"/>
            </a:solidFill>
            <a:prstDash val="solid"/>
          </a:ln>
        </p:spPr>
      </p:sp>
      <p:sp>
        <p:nvSpPr>
          <p:cNvPr id="46" name="Text 44"/>
          <p:cNvSpPr txBox="1"/>
          <p:nvPr/>
        </p:nvSpPr>
        <p:spPr>
          <a:xfrm>
            <a:off x="548640" y="4572000"/>
            <a:ext cx="45720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P6</a:t>
            </a:r>
            <a:endParaRPr lang="en-US" sz="1200" dirty="0"/>
          </a:p>
        </p:txBody>
      </p:sp>
      <p:sp>
        <p:nvSpPr>
          <p:cNvPr id="47" name="Text 45"/>
          <p:cNvSpPr txBox="1"/>
          <p:nvPr/>
        </p:nvSpPr>
        <p:spPr>
          <a:xfrm>
            <a:off x="1188720" y="4526280"/>
            <a:ext cx="4114800" cy="548640"/>
          </a:xfrm>
          <a:prstGeom prst="rect">
            <a:avLst/>
          </a:prstGeom>
          <a:noFill/>
          <a:ln/>
        </p:spPr>
        <p:txBody>
          <a:bodyPr wrap="square" lIns="0" tIns="0" rIns="0" bIns="0" rtlCol="0" anchor="ctr"/>
          <a:lstStyle/>
          <a:p>
            <a:pPr marL="0" indent="0">
              <a:buNone/>
            </a:pPr>
            <a:r>
              <a:rPr lang="en-US" sz="1400" b="1" dirty="0">
                <a:solidFill>
                  <a:srgbClr val="1E2A22"/>
                </a:solidFill>
                <a:latin typeface="Calibri" pitchFamily="34" charset="0"/>
                <a:ea typeface="Calibri" pitchFamily="34" charset="-122"/>
                <a:cs typeface="Calibri" pitchFamily="34" charset="-120"/>
              </a:rPr>
              <a:t>Digital Innovation Platform</a:t>
            </a:r>
            <a:endParaRPr lang="en-US" sz="1400" dirty="0"/>
          </a:p>
        </p:txBody>
      </p:sp>
      <p:sp>
        <p:nvSpPr>
          <p:cNvPr id="48" name="Text 46"/>
          <p:cNvSpPr txBox="1"/>
          <p:nvPr/>
        </p:nvSpPr>
        <p:spPr>
          <a:xfrm>
            <a:off x="5394960" y="4526280"/>
            <a:ext cx="1188720" cy="548640"/>
          </a:xfrm>
          <a:prstGeom prst="rect">
            <a:avLst/>
          </a:prstGeom>
          <a:noFill/>
          <a:ln/>
        </p:spPr>
        <p:txBody>
          <a:bodyPr wrap="square" lIns="0" tIns="0" rIns="0" bIns="0" rtlCol="0" anchor="ctr"/>
          <a:lstStyle/>
          <a:p>
            <a:pPr marL="0" indent="0">
              <a:buNone/>
            </a:pPr>
            <a:r>
              <a:rPr lang="en-US" sz="1200" dirty="0">
                <a:solidFill>
                  <a:srgbClr val="5C6B60"/>
                </a:solidFill>
                <a:latin typeface="Calibri" pitchFamily="34" charset="0"/>
                <a:ea typeface="Calibri" pitchFamily="34" charset="-122"/>
                <a:cs typeface="Calibri" pitchFamily="34" charset="-120"/>
              </a:rPr>
              <a:t>2026–2028</a:t>
            </a:r>
            <a:endParaRPr lang="en-US" sz="1200" dirty="0"/>
          </a:p>
        </p:txBody>
      </p:sp>
      <p:sp>
        <p:nvSpPr>
          <p:cNvPr id="49" name="Shape 47"/>
          <p:cNvSpPr/>
          <p:nvPr/>
        </p:nvSpPr>
        <p:spPr>
          <a:xfrm>
            <a:off x="6675120" y="4672584"/>
            <a:ext cx="811987" cy="256032"/>
          </a:xfrm>
          <a:prstGeom prst="rect">
            <a:avLst/>
          </a:prstGeom>
          <a:solidFill>
            <a:srgbClr val="B9D08F"/>
          </a:solidFill>
          <a:ln w="12700">
            <a:solidFill>
              <a:srgbClr val="B9D08F"/>
            </a:solidFill>
            <a:prstDash val="solid"/>
          </a:ln>
        </p:spPr>
      </p:sp>
      <p:sp>
        <p:nvSpPr>
          <p:cNvPr id="50" name="Shape 48"/>
          <p:cNvSpPr/>
          <p:nvPr/>
        </p:nvSpPr>
        <p:spPr>
          <a:xfrm>
            <a:off x="6675120" y="4672584"/>
            <a:ext cx="541325" cy="256032"/>
          </a:xfrm>
          <a:prstGeom prst="rect">
            <a:avLst/>
          </a:prstGeom>
          <a:solidFill>
            <a:srgbClr val="2E5E43"/>
          </a:solidFill>
          <a:ln w="12700">
            <a:solidFill>
              <a:srgbClr val="2E5E43"/>
            </a:solidFill>
            <a:prstDash val="solid"/>
          </a:ln>
        </p:spPr>
      </p:sp>
      <p:sp>
        <p:nvSpPr>
          <p:cNvPr id="51" name="Text 49"/>
          <p:cNvSpPr txBox="1"/>
          <p:nvPr/>
        </p:nvSpPr>
        <p:spPr>
          <a:xfrm>
            <a:off x="10241280" y="4526280"/>
            <a:ext cx="1463040" cy="548640"/>
          </a:xfrm>
          <a:prstGeom prst="rect">
            <a:avLst/>
          </a:prstGeom>
          <a:noFill/>
          <a:ln/>
        </p:spPr>
        <p:txBody>
          <a:bodyPr wrap="square" lIns="0" tIns="0" rIns="0" bIns="0" rtlCol="0" anchor="ctr"/>
          <a:lstStyle/>
          <a:p>
            <a:pPr marL="0" indent="0">
              <a:buNone/>
            </a:pPr>
            <a:r>
              <a:rPr lang="en-US" sz="1400" b="1" dirty="0">
                <a:solidFill>
                  <a:srgbClr val="1B3B2B"/>
                </a:solidFill>
                <a:latin typeface="Calibri" pitchFamily="34" charset="0"/>
                <a:ea typeface="Calibri" pitchFamily="34" charset="-122"/>
                <a:cs typeface="Calibri" pitchFamily="34" charset="-120"/>
              </a:rPr>
              <a:t>0,8–1,2 M€</a:t>
            </a:r>
            <a:endParaRPr lang="en-US" sz="1400" dirty="0"/>
          </a:p>
        </p:txBody>
      </p:sp>
      <p:sp>
        <p:nvSpPr>
          <p:cNvPr id="52" name="Shape 50"/>
          <p:cNvSpPr/>
          <p:nvPr/>
        </p:nvSpPr>
        <p:spPr>
          <a:xfrm>
            <a:off x="548640" y="5120640"/>
            <a:ext cx="457200" cy="457200"/>
          </a:xfrm>
          <a:prstGeom prst="ellipse">
            <a:avLst/>
          </a:prstGeom>
          <a:solidFill>
            <a:srgbClr val="2E5E43"/>
          </a:solidFill>
          <a:ln w="12700">
            <a:solidFill>
              <a:srgbClr val="2E5E43"/>
            </a:solidFill>
            <a:prstDash val="solid"/>
          </a:ln>
        </p:spPr>
      </p:sp>
      <p:sp>
        <p:nvSpPr>
          <p:cNvPr id="53" name="Text 51"/>
          <p:cNvSpPr txBox="1"/>
          <p:nvPr/>
        </p:nvSpPr>
        <p:spPr>
          <a:xfrm>
            <a:off x="548640" y="5120640"/>
            <a:ext cx="45720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P7</a:t>
            </a:r>
            <a:endParaRPr lang="en-US" sz="1200" dirty="0"/>
          </a:p>
        </p:txBody>
      </p:sp>
      <p:sp>
        <p:nvSpPr>
          <p:cNvPr id="54" name="Text 52"/>
          <p:cNvSpPr txBox="1"/>
          <p:nvPr/>
        </p:nvSpPr>
        <p:spPr>
          <a:xfrm>
            <a:off x="1188720" y="5074920"/>
            <a:ext cx="4114800" cy="548640"/>
          </a:xfrm>
          <a:prstGeom prst="rect">
            <a:avLst/>
          </a:prstGeom>
          <a:noFill/>
          <a:ln/>
        </p:spPr>
        <p:txBody>
          <a:bodyPr wrap="square" lIns="0" tIns="0" rIns="0" bIns="0" rtlCol="0" anchor="ctr"/>
          <a:lstStyle/>
          <a:p>
            <a:pPr marL="0" indent="0">
              <a:buNone/>
            </a:pPr>
            <a:r>
              <a:rPr lang="en-US" sz="1400" b="1" dirty="0">
                <a:solidFill>
                  <a:srgbClr val="1E2A22"/>
                </a:solidFill>
                <a:latin typeface="Calibri" pitchFamily="34" charset="0"/>
                <a:ea typeface="Calibri" pitchFamily="34" charset="-122"/>
                <a:cs typeface="Calibri" pitchFamily="34" charset="-120"/>
              </a:rPr>
              <a:t>Regional Circular Economy Models</a:t>
            </a:r>
            <a:endParaRPr lang="en-US" sz="1400" dirty="0"/>
          </a:p>
        </p:txBody>
      </p:sp>
      <p:sp>
        <p:nvSpPr>
          <p:cNvPr id="55" name="Text 53"/>
          <p:cNvSpPr txBox="1"/>
          <p:nvPr/>
        </p:nvSpPr>
        <p:spPr>
          <a:xfrm>
            <a:off x="5394960" y="5074920"/>
            <a:ext cx="1188720" cy="548640"/>
          </a:xfrm>
          <a:prstGeom prst="rect">
            <a:avLst/>
          </a:prstGeom>
          <a:noFill/>
          <a:ln/>
        </p:spPr>
        <p:txBody>
          <a:bodyPr wrap="square" lIns="0" tIns="0" rIns="0" bIns="0" rtlCol="0" anchor="ctr"/>
          <a:lstStyle/>
          <a:p>
            <a:pPr marL="0" indent="0">
              <a:buNone/>
            </a:pPr>
            <a:r>
              <a:rPr lang="en-US" sz="1200" dirty="0">
                <a:solidFill>
                  <a:srgbClr val="5C6B60"/>
                </a:solidFill>
                <a:latin typeface="Calibri" pitchFamily="34" charset="0"/>
                <a:ea typeface="Calibri" pitchFamily="34" charset="-122"/>
                <a:cs typeface="Calibri" pitchFamily="34" charset="-120"/>
              </a:rPr>
              <a:t>2028–2030</a:t>
            </a:r>
            <a:endParaRPr lang="en-US" sz="1200" dirty="0"/>
          </a:p>
        </p:txBody>
      </p:sp>
      <p:sp>
        <p:nvSpPr>
          <p:cNvPr id="56" name="Shape 54"/>
          <p:cNvSpPr/>
          <p:nvPr/>
        </p:nvSpPr>
        <p:spPr>
          <a:xfrm>
            <a:off x="6675120" y="5221224"/>
            <a:ext cx="1691640" cy="256032"/>
          </a:xfrm>
          <a:prstGeom prst="rect">
            <a:avLst/>
          </a:prstGeom>
          <a:solidFill>
            <a:srgbClr val="B9D08F"/>
          </a:solidFill>
          <a:ln w="12700">
            <a:solidFill>
              <a:srgbClr val="B9D08F"/>
            </a:solidFill>
            <a:prstDash val="solid"/>
          </a:ln>
        </p:spPr>
      </p:sp>
      <p:sp>
        <p:nvSpPr>
          <p:cNvPr id="57" name="Shape 55"/>
          <p:cNvSpPr/>
          <p:nvPr/>
        </p:nvSpPr>
        <p:spPr>
          <a:xfrm>
            <a:off x="6675120" y="5221224"/>
            <a:ext cx="1014984" cy="256032"/>
          </a:xfrm>
          <a:prstGeom prst="rect">
            <a:avLst/>
          </a:prstGeom>
          <a:solidFill>
            <a:srgbClr val="2E5E43"/>
          </a:solidFill>
          <a:ln w="12700">
            <a:solidFill>
              <a:srgbClr val="2E5E43"/>
            </a:solidFill>
            <a:prstDash val="solid"/>
          </a:ln>
        </p:spPr>
      </p:sp>
      <p:sp>
        <p:nvSpPr>
          <p:cNvPr id="58" name="Text 56"/>
          <p:cNvSpPr txBox="1"/>
          <p:nvPr/>
        </p:nvSpPr>
        <p:spPr>
          <a:xfrm>
            <a:off x="10241280" y="5074920"/>
            <a:ext cx="1463040" cy="548640"/>
          </a:xfrm>
          <a:prstGeom prst="rect">
            <a:avLst/>
          </a:prstGeom>
          <a:noFill/>
          <a:ln/>
        </p:spPr>
        <p:txBody>
          <a:bodyPr wrap="square" lIns="0" tIns="0" rIns="0" bIns="0" rtlCol="0" anchor="ctr"/>
          <a:lstStyle/>
          <a:p>
            <a:pPr marL="0" indent="0">
              <a:buNone/>
            </a:pPr>
            <a:r>
              <a:rPr lang="en-US" sz="1400" b="1" dirty="0">
                <a:solidFill>
                  <a:srgbClr val="1B3B2B"/>
                </a:solidFill>
                <a:latin typeface="Calibri" pitchFamily="34" charset="0"/>
                <a:ea typeface="Calibri" pitchFamily="34" charset="-122"/>
                <a:cs typeface="Calibri" pitchFamily="34" charset="-120"/>
              </a:rPr>
              <a:t>1,5–2,5 M€</a:t>
            </a:r>
            <a:endParaRPr lang="en-US" sz="1400" dirty="0"/>
          </a:p>
        </p:txBody>
      </p:sp>
      <p:sp>
        <p:nvSpPr>
          <p:cNvPr id="59" name="Shape 57"/>
          <p:cNvSpPr/>
          <p:nvPr/>
        </p:nvSpPr>
        <p:spPr>
          <a:xfrm>
            <a:off x="548640" y="5760720"/>
            <a:ext cx="11064240" cy="640080"/>
          </a:xfrm>
          <a:prstGeom prst="roundRect">
            <a:avLst>
              <a:gd name="adj" fmla="val 17143"/>
            </a:avLst>
          </a:prstGeom>
          <a:solidFill>
            <a:srgbClr val="1B3B2B"/>
          </a:solidFill>
          <a:ln w="12700">
            <a:solidFill>
              <a:srgbClr val="1B3B2B"/>
            </a:solidFill>
            <a:prstDash val="solid"/>
          </a:ln>
        </p:spPr>
      </p:sp>
      <p:sp>
        <p:nvSpPr>
          <p:cNvPr id="60" name="Text 58"/>
          <p:cNvSpPr txBox="1"/>
          <p:nvPr/>
        </p:nvSpPr>
        <p:spPr>
          <a:xfrm>
            <a:off x="822960" y="5760720"/>
            <a:ext cx="10607040" cy="640080"/>
          </a:xfrm>
          <a:prstGeom prst="rect">
            <a:avLst/>
          </a:prstGeom>
          <a:noFill/>
          <a:ln/>
        </p:spPr>
        <p:txBody>
          <a:bodyPr wrap="square" lIns="0" tIns="0" rIns="0" bIns="0" rtlCol="0" anchor="ctr"/>
          <a:lstStyle/>
          <a:p>
            <a:pPr marL="0" indent="0">
              <a:buNone/>
            </a:pPr>
            <a:r>
              <a:rPr lang="en-US" sz="1400" b="1" dirty="0">
                <a:solidFill>
                  <a:srgbClr val="E0A526"/>
                </a:solidFill>
                <a:latin typeface="Calibri" pitchFamily="34" charset="0"/>
                <a:ea typeface="Calibri" pitchFamily="34" charset="-122"/>
                <a:cs typeface="Calibri" pitchFamily="34" charset="-120"/>
              </a:rPr>
              <a:t>Total 16,8–23,2 M€  </a:t>
            </a:r>
            <a:r>
              <a:rPr lang="en-US" sz="1400" dirty="0">
                <a:solidFill>
                  <a:srgbClr val="FFFFFF"/>
                </a:solidFill>
                <a:latin typeface="Calibri" pitchFamily="34" charset="0"/>
                <a:ea typeface="Calibri" pitchFamily="34" charset="-122"/>
                <a:cs typeface="Calibri" pitchFamily="34" charset="-120"/>
              </a:rPr>
              <a:t>· valoare de referință 20 M€ · estimare de portofoliu, nu buget eligibil sau finanțare garantată</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0972800" cy="731520"/>
          </a:xfrm>
          <a:prstGeom prst="rect">
            <a:avLst/>
          </a:prstGeom>
          <a:noFill/>
          <a:ln/>
        </p:spPr>
        <p:txBody>
          <a:bodyPr wrap="square" lIns="0" tIns="0" rIns="0" bIns="0" rtlCol="0" anchor="t"/>
          <a:lstStyle/>
          <a:p>
            <a:pPr marL="0" indent="0">
              <a:buNone/>
            </a:pPr>
            <a:r>
              <a:rPr lang="en-US" sz="3400" b="1" dirty="0">
                <a:solidFill>
                  <a:srgbClr val="1B3B2B"/>
                </a:solidFill>
                <a:latin typeface="Cambria" pitchFamily="34" charset="0"/>
                <a:ea typeface="Cambria" pitchFamily="34" charset="-122"/>
                <a:cs typeface="Cambria" pitchFamily="34" charset="-120"/>
              </a:rPr>
              <a:t>Planul financiar: creștere progresivă, surse diversificate</a:t>
            </a:r>
            <a:endParaRPr lang="en-US" sz="3400" dirty="0"/>
          </a:p>
        </p:txBody>
      </p:sp>
      <p:graphicFrame>
        <p:nvGraphicFramePr>
          <p:cNvPr id="3" name="Chart 0"/>
          <p:cNvGraphicFramePr/>
          <p:nvPr/>
        </p:nvGraphicFramePr>
        <p:xfrm>
          <a:off x="548640" y="1463040"/>
          <a:ext cx="576072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1"/>
          <p:cNvSpPr txBox="1"/>
          <p:nvPr/>
        </p:nvSpPr>
        <p:spPr>
          <a:xfrm>
            <a:off x="548640" y="5440680"/>
            <a:ext cx="5760720" cy="640080"/>
          </a:xfrm>
          <a:prstGeom prst="rect">
            <a:avLst/>
          </a:prstGeom>
          <a:noFill/>
          <a:ln/>
        </p:spPr>
        <p:txBody>
          <a:bodyPr wrap="square" lIns="0" tIns="0" rIns="0" bIns="0" rtlCol="0" anchor="t"/>
          <a:lstStyle/>
          <a:p>
            <a:pPr marL="0" indent="0">
              <a:buNone/>
            </a:pPr>
            <a:r>
              <a:rPr lang="en-US" sz="1300" dirty="0">
                <a:solidFill>
                  <a:srgbClr val="5C6B60"/>
                </a:solidFill>
                <a:latin typeface="Calibri" pitchFamily="34" charset="0"/>
                <a:ea typeface="Calibri" pitchFamily="34" charset="-122"/>
                <a:cs typeface="Calibri" pitchFamily="34" charset="-120"/>
              </a:rPr>
              <a:t>Vârf în 2029 (5,5 M€), odată cu transferul tehnologic și industrializarea. Total: 20,0 M€.</a:t>
            </a:r>
            <a:endParaRPr lang="en-US" sz="1300" dirty="0"/>
          </a:p>
        </p:txBody>
      </p:sp>
      <p:sp>
        <p:nvSpPr>
          <p:cNvPr id="5" name="Text 2"/>
          <p:cNvSpPr txBox="1"/>
          <p:nvPr/>
        </p:nvSpPr>
        <p:spPr>
          <a:xfrm>
            <a:off x="6858000" y="1463040"/>
            <a:ext cx="4754880" cy="365760"/>
          </a:xfrm>
          <a:prstGeom prst="rect">
            <a:avLst/>
          </a:prstGeom>
          <a:noFill/>
          <a:ln/>
        </p:spPr>
        <p:txBody>
          <a:bodyPr wrap="square" lIns="0" tIns="0" rIns="0" bIns="0" rtlCol="0" anchor="t"/>
          <a:lstStyle/>
          <a:p>
            <a:pPr marL="0" indent="0">
              <a:buNone/>
            </a:pPr>
            <a:r>
              <a:rPr lang="en-US" sz="1800" b="1" dirty="0">
                <a:solidFill>
                  <a:srgbClr val="1B3B2B"/>
                </a:solidFill>
                <a:latin typeface="Calibri" pitchFamily="34" charset="0"/>
                <a:ea typeface="Calibri" pitchFamily="34" charset="-122"/>
                <a:cs typeface="Calibri" pitchFamily="34" charset="-120"/>
              </a:rPr>
              <a:t>Unde se duc banii (scenariu 20 M€)</a:t>
            </a:r>
            <a:endParaRPr lang="en-US" sz="1800" dirty="0"/>
          </a:p>
        </p:txBody>
      </p:sp>
      <p:sp>
        <p:nvSpPr>
          <p:cNvPr id="6" name="Text 3"/>
          <p:cNvSpPr txBox="1"/>
          <p:nvPr/>
        </p:nvSpPr>
        <p:spPr>
          <a:xfrm>
            <a:off x="6858000" y="1920240"/>
            <a:ext cx="2331720" cy="457200"/>
          </a:xfrm>
          <a:prstGeom prst="rect">
            <a:avLst/>
          </a:prstGeom>
          <a:noFill/>
          <a:ln/>
        </p:spPr>
        <p:txBody>
          <a:bodyPr wrap="square" lIns="0" tIns="0" rIns="0" bIns="0" rtlCol="0" anchor="ctr"/>
          <a:lstStyle/>
          <a:p>
            <a:pPr marL="0" indent="0">
              <a:buNone/>
            </a:pPr>
            <a:r>
              <a:rPr lang="en-US" sz="1200" dirty="0">
                <a:solidFill>
                  <a:srgbClr val="1E2A22"/>
                </a:solidFill>
                <a:latin typeface="Calibri" pitchFamily="34" charset="0"/>
                <a:ea typeface="Calibri" pitchFamily="34" charset="-122"/>
                <a:cs typeface="Calibri" pitchFamily="34" charset="-120"/>
              </a:rPr>
              <a:t>Infrastructură și echipamente</a:t>
            </a:r>
            <a:endParaRPr lang="en-US" sz="1200" dirty="0"/>
          </a:p>
        </p:txBody>
      </p:sp>
      <p:sp>
        <p:nvSpPr>
          <p:cNvPr id="7" name="Shape 4"/>
          <p:cNvSpPr/>
          <p:nvPr/>
        </p:nvSpPr>
        <p:spPr>
          <a:xfrm>
            <a:off x="9235440" y="2011680"/>
            <a:ext cx="1234440" cy="274320"/>
          </a:xfrm>
          <a:prstGeom prst="rect">
            <a:avLst/>
          </a:prstGeom>
          <a:solidFill>
            <a:srgbClr val="2E5E43"/>
          </a:solidFill>
          <a:ln w="12700">
            <a:solidFill>
              <a:srgbClr val="2E5E43"/>
            </a:solidFill>
            <a:prstDash val="solid"/>
          </a:ln>
        </p:spPr>
      </p:sp>
      <p:sp>
        <p:nvSpPr>
          <p:cNvPr id="8" name="Text 5"/>
          <p:cNvSpPr txBox="1"/>
          <p:nvPr/>
        </p:nvSpPr>
        <p:spPr>
          <a:xfrm>
            <a:off x="10561320" y="1920240"/>
            <a:ext cx="1188720" cy="457200"/>
          </a:xfrm>
          <a:prstGeom prst="rect">
            <a:avLst/>
          </a:prstGeom>
          <a:noFill/>
          <a:ln/>
        </p:spPr>
        <p:txBody>
          <a:bodyPr wrap="square" lIns="0" tIns="0" rIns="0" bIns="0" rtlCol="0" anchor="ctr"/>
          <a:lstStyle/>
          <a:p>
            <a:pPr marL="0" indent="0">
              <a:buNone/>
            </a:pPr>
            <a:r>
              <a:rPr lang="en-US" sz="1200" b="1" dirty="0">
                <a:solidFill>
                  <a:srgbClr val="1B3B2B"/>
                </a:solidFill>
                <a:latin typeface="Calibri" pitchFamily="34" charset="0"/>
                <a:ea typeface="Calibri" pitchFamily="34" charset="-122"/>
                <a:cs typeface="Calibri" pitchFamily="34" charset="-120"/>
              </a:rPr>
              <a:t>27% · 5,4 M€</a:t>
            </a:r>
            <a:endParaRPr lang="en-US" sz="1200" dirty="0"/>
          </a:p>
        </p:txBody>
      </p:sp>
      <p:sp>
        <p:nvSpPr>
          <p:cNvPr id="9" name="Text 6"/>
          <p:cNvSpPr txBox="1"/>
          <p:nvPr/>
        </p:nvSpPr>
        <p:spPr>
          <a:xfrm>
            <a:off x="6858000" y="2395728"/>
            <a:ext cx="2331720" cy="457200"/>
          </a:xfrm>
          <a:prstGeom prst="rect">
            <a:avLst/>
          </a:prstGeom>
          <a:noFill/>
          <a:ln/>
        </p:spPr>
        <p:txBody>
          <a:bodyPr wrap="square" lIns="0" tIns="0" rIns="0" bIns="0" rtlCol="0" anchor="ctr"/>
          <a:lstStyle/>
          <a:p>
            <a:pPr marL="0" indent="0">
              <a:buNone/>
            </a:pPr>
            <a:r>
              <a:rPr lang="en-US" sz="1200" dirty="0">
                <a:solidFill>
                  <a:srgbClr val="1E2A22"/>
                </a:solidFill>
                <a:latin typeface="Calibri" pitchFamily="34" charset="0"/>
                <a:ea typeface="Calibri" pitchFamily="34" charset="-122"/>
                <a:cs typeface="Calibri" pitchFamily="34" charset="-120"/>
              </a:rPr>
              <a:t>Cercetare aplicată și dezvoltare</a:t>
            </a:r>
            <a:endParaRPr lang="en-US" sz="1200" dirty="0"/>
          </a:p>
        </p:txBody>
      </p:sp>
      <p:sp>
        <p:nvSpPr>
          <p:cNvPr id="10" name="Shape 7"/>
          <p:cNvSpPr/>
          <p:nvPr/>
        </p:nvSpPr>
        <p:spPr>
          <a:xfrm>
            <a:off x="9235440" y="2487168"/>
            <a:ext cx="1005840" cy="274320"/>
          </a:xfrm>
          <a:prstGeom prst="rect">
            <a:avLst/>
          </a:prstGeom>
          <a:solidFill>
            <a:srgbClr val="2E5E43"/>
          </a:solidFill>
          <a:ln w="12700">
            <a:solidFill>
              <a:srgbClr val="2E5E43"/>
            </a:solidFill>
            <a:prstDash val="solid"/>
          </a:ln>
        </p:spPr>
      </p:sp>
      <p:sp>
        <p:nvSpPr>
          <p:cNvPr id="11" name="Text 8"/>
          <p:cNvSpPr txBox="1"/>
          <p:nvPr/>
        </p:nvSpPr>
        <p:spPr>
          <a:xfrm>
            <a:off x="10332720" y="2395728"/>
            <a:ext cx="1188720" cy="457200"/>
          </a:xfrm>
          <a:prstGeom prst="rect">
            <a:avLst/>
          </a:prstGeom>
          <a:noFill/>
          <a:ln/>
        </p:spPr>
        <p:txBody>
          <a:bodyPr wrap="square" lIns="0" tIns="0" rIns="0" bIns="0" rtlCol="0" anchor="ctr"/>
          <a:lstStyle/>
          <a:p>
            <a:pPr marL="0" indent="0">
              <a:buNone/>
            </a:pPr>
            <a:r>
              <a:rPr lang="en-US" sz="1200" b="1" dirty="0">
                <a:solidFill>
                  <a:srgbClr val="1B3B2B"/>
                </a:solidFill>
                <a:latin typeface="Calibri" pitchFamily="34" charset="0"/>
                <a:ea typeface="Calibri" pitchFamily="34" charset="-122"/>
                <a:cs typeface="Calibri" pitchFamily="34" charset="-120"/>
              </a:rPr>
              <a:t>22% · 4,4 M€</a:t>
            </a:r>
            <a:endParaRPr lang="en-US" sz="1200" dirty="0"/>
          </a:p>
        </p:txBody>
      </p:sp>
      <p:sp>
        <p:nvSpPr>
          <p:cNvPr id="12" name="Text 9"/>
          <p:cNvSpPr txBox="1"/>
          <p:nvPr/>
        </p:nvSpPr>
        <p:spPr>
          <a:xfrm>
            <a:off x="6858000" y="2871216"/>
            <a:ext cx="2331720" cy="457200"/>
          </a:xfrm>
          <a:prstGeom prst="rect">
            <a:avLst/>
          </a:prstGeom>
          <a:noFill/>
          <a:ln/>
        </p:spPr>
        <p:txBody>
          <a:bodyPr wrap="square" lIns="0" tIns="0" rIns="0" bIns="0" rtlCol="0" anchor="ctr"/>
          <a:lstStyle/>
          <a:p>
            <a:pPr marL="0" indent="0">
              <a:buNone/>
            </a:pPr>
            <a:r>
              <a:rPr lang="en-US" sz="1200" dirty="0">
                <a:solidFill>
                  <a:srgbClr val="1E2A22"/>
                </a:solidFill>
                <a:latin typeface="Calibri" pitchFamily="34" charset="0"/>
                <a:ea typeface="Calibri" pitchFamily="34" charset="-122"/>
                <a:cs typeface="Calibri" pitchFamily="34" charset="-120"/>
              </a:rPr>
              <a:t>Prototipare și demonstratoare</a:t>
            </a:r>
            <a:endParaRPr lang="en-US" sz="1200" dirty="0"/>
          </a:p>
        </p:txBody>
      </p:sp>
      <p:sp>
        <p:nvSpPr>
          <p:cNvPr id="13" name="Shape 10"/>
          <p:cNvSpPr/>
          <p:nvPr/>
        </p:nvSpPr>
        <p:spPr>
          <a:xfrm>
            <a:off x="9235440" y="2962656"/>
            <a:ext cx="777240" cy="274320"/>
          </a:xfrm>
          <a:prstGeom prst="rect">
            <a:avLst/>
          </a:prstGeom>
          <a:solidFill>
            <a:srgbClr val="2E5E43"/>
          </a:solidFill>
          <a:ln w="12700">
            <a:solidFill>
              <a:srgbClr val="2E5E43"/>
            </a:solidFill>
            <a:prstDash val="solid"/>
          </a:ln>
        </p:spPr>
      </p:sp>
      <p:sp>
        <p:nvSpPr>
          <p:cNvPr id="14" name="Text 11"/>
          <p:cNvSpPr txBox="1"/>
          <p:nvPr/>
        </p:nvSpPr>
        <p:spPr>
          <a:xfrm>
            <a:off x="10104120" y="2871216"/>
            <a:ext cx="1188720" cy="457200"/>
          </a:xfrm>
          <a:prstGeom prst="rect">
            <a:avLst/>
          </a:prstGeom>
          <a:noFill/>
          <a:ln/>
        </p:spPr>
        <p:txBody>
          <a:bodyPr wrap="square" lIns="0" tIns="0" rIns="0" bIns="0" rtlCol="0" anchor="ctr"/>
          <a:lstStyle/>
          <a:p>
            <a:pPr marL="0" indent="0">
              <a:buNone/>
            </a:pPr>
            <a:r>
              <a:rPr lang="en-US" sz="1200" b="1" dirty="0">
                <a:solidFill>
                  <a:srgbClr val="1B3B2B"/>
                </a:solidFill>
                <a:latin typeface="Calibri" pitchFamily="34" charset="0"/>
                <a:ea typeface="Calibri" pitchFamily="34" charset="-122"/>
                <a:cs typeface="Calibri" pitchFamily="34" charset="-120"/>
              </a:rPr>
              <a:t>17% · 3,4 M€</a:t>
            </a:r>
            <a:endParaRPr lang="en-US" sz="1200" dirty="0"/>
          </a:p>
        </p:txBody>
      </p:sp>
      <p:sp>
        <p:nvSpPr>
          <p:cNvPr id="15" name="Text 12"/>
          <p:cNvSpPr txBox="1"/>
          <p:nvPr/>
        </p:nvSpPr>
        <p:spPr>
          <a:xfrm>
            <a:off x="6858000" y="3346704"/>
            <a:ext cx="2331720" cy="457200"/>
          </a:xfrm>
          <a:prstGeom prst="rect">
            <a:avLst/>
          </a:prstGeom>
          <a:noFill/>
          <a:ln/>
        </p:spPr>
        <p:txBody>
          <a:bodyPr wrap="square" lIns="0" tIns="0" rIns="0" bIns="0" rtlCol="0" anchor="ctr"/>
          <a:lstStyle/>
          <a:p>
            <a:pPr marL="0" indent="0">
              <a:buNone/>
            </a:pPr>
            <a:r>
              <a:rPr lang="en-US" sz="1200" dirty="0">
                <a:solidFill>
                  <a:srgbClr val="1E2A22"/>
                </a:solidFill>
                <a:latin typeface="Calibri" pitchFamily="34" charset="0"/>
                <a:ea typeface="Calibri" pitchFamily="34" charset="-122"/>
                <a:cs typeface="Calibri" pitchFamily="34" charset="-120"/>
              </a:rPr>
              <a:t>Transfer și industrializare</a:t>
            </a:r>
            <a:endParaRPr lang="en-US" sz="1200" dirty="0"/>
          </a:p>
        </p:txBody>
      </p:sp>
      <p:sp>
        <p:nvSpPr>
          <p:cNvPr id="16" name="Shape 13"/>
          <p:cNvSpPr/>
          <p:nvPr/>
        </p:nvSpPr>
        <p:spPr>
          <a:xfrm>
            <a:off x="9235440" y="3438144"/>
            <a:ext cx="548640" cy="274320"/>
          </a:xfrm>
          <a:prstGeom prst="rect">
            <a:avLst/>
          </a:prstGeom>
          <a:solidFill>
            <a:srgbClr val="2E5E43"/>
          </a:solidFill>
          <a:ln w="12700">
            <a:solidFill>
              <a:srgbClr val="2E5E43"/>
            </a:solidFill>
            <a:prstDash val="solid"/>
          </a:ln>
        </p:spPr>
      </p:sp>
      <p:sp>
        <p:nvSpPr>
          <p:cNvPr id="17" name="Text 14"/>
          <p:cNvSpPr txBox="1"/>
          <p:nvPr/>
        </p:nvSpPr>
        <p:spPr>
          <a:xfrm>
            <a:off x="9875520" y="3346704"/>
            <a:ext cx="1188720" cy="457200"/>
          </a:xfrm>
          <a:prstGeom prst="rect">
            <a:avLst/>
          </a:prstGeom>
          <a:noFill/>
          <a:ln/>
        </p:spPr>
        <p:txBody>
          <a:bodyPr wrap="square" lIns="0" tIns="0" rIns="0" bIns="0" rtlCol="0" anchor="ctr"/>
          <a:lstStyle/>
          <a:p>
            <a:pPr marL="0" indent="0">
              <a:buNone/>
            </a:pPr>
            <a:r>
              <a:rPr lang="en-US" sz="1200" b="1" dirty="0">
                <a:solidFill>
                  <a:srgbClr val="1B3B2B"/>
                </a:solidFill>
                <a:latin typeface="Calibri" pitchFamily="34" charset="0"/>
                <a:ea typeface="Calibri" pitchFamily="34" charset="-122"/>
                <a:cs typeface="Calibri" pitchFamily="34" charset="-120"/>
              </a:rPr>
              <a:t>12% · 2,4 M€</a:t>
            </a:r>
            <a:endParaRPr lang="en-US" sz="1200" dirty="0"/>
          </a:p>
        </p:txBody>
      </p:sp>
      <p:sp>
        <p:nvSpPr>
          <p:cNvPr id="18" name="Text 15"/>
          <p:cNvSpPr txBox="1"/>
          <p:nvPr/>
        </p:nvSpPr>
        <p:spPr>
          <a:xfrm>
            <a:off x="6858000" y="3822192"/>
            <a:ext cx="2331720" cy="457200"/>
          </a:xfrm>
          <a:prstGeom prst="rect">
            <a:avLst/>
          </a:prstGeom>
          <a:noFill/>
          <a:ln/>
        </p:spPr>
        <p:txBody>
          <a:bodyPr wrap="square" lIns="0" tIns="0" rIns="0" bIns="0" rtlCol="0" anchor="ctr"/>
          <a:lstStyle/>
          <a:p>
            <a:pPr marL="0" indent="0">
              <a:buNone/>
            </a:pPr>
            <a:r>
              <a:rPr lang="en-US" sz="1200" dirty="0">
                <a:solidFill>
                  <a:srgbClr val="1E2A22"/>
                </a:solidFill>
                <a:latin typeface="Calibri" pitchFamily="34" charset="0"/>
                <a:ea typeface="Calibri" pitchFamily="34" charset="-122"/>
                <a:cs typeface="Calibri" pitchFamily="34" charset="-120"/>
              </a:rPr>
              <a:t>Digitalizare, internaționalizare, management, standardizare</a:t>
            </a:r>
            <a:endParaRPr lang="en-US" sz="1200" dirty="0"/>
          </a:p>
        </p:txBody>
      </p:sp>
      <p:sp>
        <p:nvSpPr>
          <p:cNvPr id="19" name="Shape 16"/>
          <p:cNvSpPr/>
          <p:nvPr/>
        </p:nvSpPr>
        <p:spPr>
          <a:xfrm>
            <a:off x="9235440" y="3913632"/>
            <a:ext cx="1005840" cy="274320"/>
          </a:xfrm>
          <a:prstGeom prst="rect">
            <a:avLst/>
          </a:prstGeom>
          <a:solidFill>
            <a:srgbClr val="B9D08F"/>
          </a:solidFill>
          <a:ln w="12700">
            <a:solidFill>
              <a:srgbClr val="B9D08F"/>
            </a:solidFill>
            <a:prstDash val="solid"/>
          </a:ln>
        </p:spPr>
      </p:sp>
      <p:sp>
        <p:nvSpPr>
          <p:cNvPr id="20" name="Text 17"/>
          <p:cNvSpPr txBox="1"/>
          <p:nvPr/>
        </p:nvSpPr>
        <p:spPr>
          <a:xfrm>
            <a:off x="10332720" y="3822192"/>
            <a:ext cx="1188720" cy="457200"/>
          </a:xfrm>
          <a:prstGeom prst="rect">
            <a:avLst/>
          </a:prstGeom>
          <a:noFill/>
          <a:ln/>
        </p:spPr>
        <p:txBody>
          <a:bodyPr wrap="square" lIns="0" tIns="0" rIns="0" bIns="0" rtlCol="0" anchor="ctr"/>
          <a:lstStyle/>
          <a:p>
            <a:pPr marL="0" indent="0">
              <a:buNone/>
            </a:pPr>
            <a:r>
              <a:rPr lang="en-US" sz="1200" b="1" dirty="0">
                <a:solidFill>
                  <a:srgbClr val="1B3B2B"/>
                </a:solidFill>
                <a:latin typeface="Calibri" pitchFamily="34" charset="0"/>
                <a:ea typeface="Calibri" pitchFamily="34" charset="-122"/>
                <a:cs typeface="Calibri" pitchFamily="34" charset="-120"/>
              </a:rPr>
              <a:t>22% · 4,4 M€</a:t>
            </a:r>
            <a:endParaRPr lang="en-US" sz="1200" dirty="0"/>
          </a:p>
        </p:txBody>
      </p:sp>
      <p:sp>
        <p:nvSpPr>
          <p:cNvPr id="21" name="Text 18"/>
          <p:cNvSpPr txBox="1"/>
          <p:nvPr/>
        </p:nvSpPr>
        <p:spPr>
          <a:xfrm>
            <a:off x="6858000" y="4434840"/>
            <a:ext cx="4754880" cy="365760"/>
          </a:xfrm>
          <a:prstGeom prst="rect">
            <a:avLst/>
          </a:prstGeom>
          <a:noFill/>
          <a:ln/>
        </p:spPr>
        <p:txBody>
          <a:bodyPr wrap="square" lIns="0" tIns="0" rIns="0" bIns="0" rtlCol="0" anchor="t"/>
          <a:lstStyle/>
          <a:p>
            <a:pPr marL="0" indent="0">
              <a:buNone/>
            </a:pPr>
            <a:r>
              <a:rPr lang="en-US" sz="1800" b="1" dirty="0">
                <a:solidFill>
                  <a:srgbClr val="1B3B2B"/>
                </a:solidFill>
                <a:latin typeface="Calibri" pitchFamily="34" charset="0"/>
                <a:ea typeface="Calibri" pitchFamily="34" charset="-122"/>
                <a:cs typeface="Calibri" pitchFamily="34" charset="-120"/>
              </a:rPr>
              <a:t>Mix de finanțare</a:t>
            </a:r>
            <a:endParaRPr lang="en-US" sz="1800" dirty="0"/>
          </a:p>
        </p:txBody>
      </p:sp>
      <p:sp>
        <p:nvSpPr>
          <p:cNvPr id="22" name="Shape 19"/>
          <p:cNvSpPr/>
          <p:nvPr/>
        </p:nvSpPr>
        <p:spPr>
          <a:xfrm>
            <a:off x="6858000" y="4892040"/>
            <a:ext cx="2377440" cy="402336"/>
          </a:xfrm>
          <a:prstGeom prst="roundRect">
            <a:avLst>
              <a:gd name="adj" fmla="val 22727"/>
            </a:avLst>
          </a:prstGeom>
          <a:solidFill>
            <a:srgbClr val="F1F5EC"/>
          </a:solidFill>
          <a:ln w="12700">
            <a:solidFill>
              <a:srgbClr val="F1F5EC"/>
            </a:solidFill>
            <a:prstDash val="solid"/>
          </a:ln>
        </p:spPr>
      </p:sp>
      <p:sp>
        <p:nvSpPr>
          <p:cNvPr id="23" name="Text 20"/>
          <p:cNvSpPr txBox="1"/>
          <p:nvPr/>
        </p:nvSpPr>
        <p:spPr>
          <a:xfrm>
            <a:off x="6967728" y="4892040"/>
            <a:ext cx="2194560" cy="402336"/>
          </a:xfrm>
          <a:prstGeom prst="rect">
            <a:avLst/>
          </a:prstGeom>
          <a:noFill/>
          <a:ln/>
        </p:spPr>
        <p:txBody>
          <a:bodyPr wrap="square" lIns="0" tIns="0" rIns="0" bIns="0" rtlCol="0" anchor="ctr"/>
          <a:lstStyle/>
          <a:p>
            <a:pPr marL="0" indent="0">
              <a:buNone/>
            </a:pPr>
            <a:r>
              <a:rPr lang="en-US" sz="1150" dirty="0">
                <a:solidFill>
                  <a:srgbClr val="1E2A22"/>
                </a:solidFill>
                <a:latin typeface="Calibri" pitchFamily="34" charset="0"/>
                <a:ea typeface="Calibri" pitchFamily="34" charset="-122"/>
                <a:cs typeface="Calibri" pitchFamily="34" charset="-120"/>
              </a:rPr>
              <a:t>Programe regionale și naționale</a:t>
            </a:r>
            <a:endParaRPr lang="en-US" sz="1150" dirty="0"/>
          </a:p>
        </p:txBody>
      </p:sp>
      <p:sp>
        <p:nvSpPr>
          <p:cNvPr id="24" name="Shape 21"/>
          <p:cNvSpPr/>
          <p:nvPr/>
        </p:nvSpPr>
        <p:spPr>
          <a:xfrm>
            <a:off x="9372600" y="4892040"/>
            <a:ext cx="2377440" cy="402336"/>
          </a:xfrm>
          <a:prstGeom prst="roundRect">
            <a:avLst>
              <a:gd name="adj" fmla="val 22727"/>
            </a:avLst>
          </a:prstGeom>
          <a:solidFill>
            <a:srgbClr val="F1F5EC"/>
          </a:solidFill>
          <a:ln w="12700">
            <a:solidFill>
              <a:srgbClr val="F1F5EC"/>
            </a:solidFill>
            <a:prstDash val="solid"/>
          </a:ln>
        </p:spPr>
      </p:sp>
      <p:sp>
        <p:nvSpPr>
          <p:cNvPr id="25" name="Text 22"/>
          <p:cNvSpPr txBox="1"/>
          <p:nvPr/>
        </p:nvSpPr>
        <p:spPr>
          <a:xfrm>
            <a:off x="9482328" y="4892040"/>
            <a:ext cx="2194560" cy="402336"/>
          </a:xfrm>
          <a:prstGeom prst="rect">
            <a:avLst/>
          </a:prstGeom>
          <a:noFill/>
          <a:ln/>
        </p:spPr>
        <p:txBody>
          <a:bodyPr wrap="square" lIns="0" tIns="0" rIns="0" bIns="0" rtlCol="0" anchor="ctr"/>
          <a:lstStyle/>
          <a:p>
            <a:pPr marL="0" indent="0">
              <a:buNone/>
            </a:pPr>
            <a:r>
              <a:rPr lang="en-US" sz="1150" dirty="0">
                <a:solidFill>
                  <a:srgbClr val="1E2A22"/>
                </a:solidFill>
                <a:latin typeface="Calibri" pitchFamily="34" charset="0"/>
                <a:ea typeface="Calibri" pitchFamily="34" charset="-122"/>
                <a:cs typeface="Calibri" pitchFamily="34" charset="-120"/>
              </a:rPr>
              <a:t>Horizon Europe · CBE JU</a:t>
            </a:r>
            <a:endParaRPr lang="en-US" sz="1150" dirty="0"/>
          </a:p>
        </p:txBody>
      </p:sp>
      <p:sp>
        <p:nvSpPr>
          <p:cNvPr id="26" name="Shape 23"/>
          <p:cNvSpPr/>
          <p:nvPr/>
        </p:nvSpPr>
        <p:spPr>
          <a:xfrm>
            <a:off x="6858000" y="5376672"/>
            <a:ext cx="2377440" cy="402336"/>
          </a:xfrm>
          <a:prstGeom prst="roundRect">
            <a:avLst>
              <a:gd name="adj" fmla="val 22727"/>
            </a:avLst>
          </a:prstGeom>
          <a:solidFill>
            <a:srgbClr val="F1F5EC"/>
          </a:solidFill>
          <a:ln w="12700">
            <a:solidFill>
              <a:srgbClr val="F1F5EC"/>
            </a:solidFill>
            <a:prstDash val="solid"/>
          </a:ln>
        </p:spPr>
      </p:sp>
      <p:sp>
        <p:nvSpPr>
          <p:cNvPr id="27" name="Text 24"/>
          <p:cNvSpPr txBox="1"/>
          <p:nvPr/>
        </p:nvSpPr>
        <p:spPr>
          <a:xfrm>
            <a:off x="6967728" y="5376672"/>
            <a:ext cx="2194560" cy="402336"/>
          </a:xfrm>
          <a:prstGeom prst="rect">
            <a:avLst/>
          </a:prstGeom>
          <a:noFill/>
          <a:ln/>
        </p:spPr>
        <p:txBody>
          <a:bodyPr wrap="square" lIns="0" tIns="0" rIns="0" bIns="0" rtlCol="0" anchor="ctr"/>
          <a:lstStyle/>
          <a:p>
            <a:pPr marL="0" indent="0">
              <a:buNone/>
            </a:pPr>
            <a:r>
              <a:rPr lang="en-US" sz="1150" dirty="0">
                <a:solidFill>
                  <a:srgbClr val="1E2A22"/>
                </a:solidFill>
                <a:latin typeface="Calibri" pitchFamily="34" charset="0"/>
                <a:ea typeface="Calibri" pitchFamily="34" charset="-122"/>
                <a:cs typeface="Calibri" pitchFamily="34" charset="-120"/>
              </a:rPr>
              <a:t>Programe pentru IMM-uri</a:t>
            </a:r>
            <a:endParaRPr lang="en-US" sz="1150" dirty="0"/>
          </a:p>
        </p:txBody>
      </p:sp>
      <p:sp>
        <p:nvSpPr>
          <p:cNvPr id="28" name="Shape 25"/>
          <p:cNvSpPr/>
          <p:nvPr/>
        </p:nvSpPr>
        <p:spPr>
          <a:xfrm>
            <a:off x="9372600" y="5376672"/>
            <a:ext cx="2377440" cy="402336"/>
          </a:xfrm>
          <a:prstGeom prst="roundRect">
            <a:avLst>
              <a:gd name="adj" fmla="val 22727"/>
            </a:avLst>
          </a:prstGeom>
          <a:solidFill>
            <a:srgbClr val="F1F5EC"/>
          </a:solidFill>
          <a:ln w="12700">
            <a:solidFill>
              <a:srgbClr val="F1F5EC"/>
            </a:solidFill>
            <a:prstDash val="solid"/>
          </a:ln>
        </p:spPr>
      </p:sp>
      <p:sp>
        <p:nvSpPr>
          <p:cNvPr id="29" name="Text 26"/>
          <p:cNvSpPr txBox="1"/>
          <p:nvPr/>
        </p:nvSpPr>
        <p:spPr>
          <a:xfrm>
            <a:off x="9482328" y="5376672"/>
            <a:ext cx="2194560" cy="402336"/>
          </a:xfrm>
          <a:prstGeom prst="rect">
            <a:avLst/>
          </a:prstGeom>
          <a:noFill/>
          <a:ln/>
        </p:spPr>
        <p:txBody>
          <a:bodyPr wrap="square" lIns="0" tIns="0" rIns="0" bIns="0" rtlCol="0" anchor="ctr"/>
          <a:lstStyle/>
          <a:p>
            <a:pPr marL="0" indent="0">
              <a:buNone/>
            </a:pPr>
            <a:r>
              <a:rPr lang="en-US" sz="1150" dirty="0">
                <a:solidFill>
                  <a:srgbClr val="1E2A22"/>
                </a:solidFill>
                <a:latin typeface="Calibri" pitchFamily="34" charset="0"/>
                <a:ea typeface="Calibri" pitchFamily="34" charset="-122"/>
                <a:cs typeface="Calibri" pitchFamily="34" charset="-120"/>
              </a:rPr>
              <a:t>Parteneriate public–privat</a:t>
            </a:r>
            <a:endParaRPr lang="en-US" sz="1150" dirty="0"/>
          </a:p>
        </p:txBody>
      </p:sp>
      <p:sp>
        <p:nvSpPr>
          <p:cNvPr id="30" name="Shape 27"/>
          <p:cNvSpPr/>
          <p:nvPr/>
        </p:nvSpPr>
        <p:spPr>
          <a:xfrm>
            <a:off x="6858000" y="5861304"/>
            <a:ext cx="2377440" cy="402336"/>
          </a:xfrm>
          <a:prstGeom prst="roundRect">
            <a:avLst>
              <a:gd name="adj" fmla="val 22727"/>
            </a:avLst>
          </a:prstGeom>
          <a:solidFill>
            <a:srgbClr val="F1F5EC"/>
          </a:solidFill>
          <a:ln w="12700">
            <a:solidFill>
              <a:srgbClr val="F1F5EC"/>
            </a:solidFill>
            <a:prstDash val="solid"/>
          </a:ln>
        </p:spPr>
      </p:sp>
      <p:sp>
        <p:nvSpPr>
          <p:cNvPr id="31" name="Text 28"/>
          <p:cNvSpPr txBox="1"/>
          <p:nvPr/>
        </p:nvSpPr>
        <p:spPr>
          <a:xfrm>
            <a:off x="6967728" y="5861304"/>
            <a:ext cx="2194560" cy="402336"/>
          </a:xfrm>
          <a:prstGeom prst="rect">
            <a:avLst/>
          </a:prstGeom>
          <a:noFill/>
          <a:ln/>
        </p:spPr>
        <p:txBody>
          <a:bodyPr wrap="square" lIns="0" tIns="0" rIns="0" bIns="0" rtlCol="0" anchor="ctr"/>
          <a:lstStyle/>
          <a:p>
            <a:pPr marL="0" indent="0">
              <a:buNone/>
            </a:pPr>
            <a:r>
              <a:rPr lang="en-US" sz="1150" dirty="0">
                <a:solidFill>
                  <a:srgbClr val="1E2A22"/>
                </a:solidFill>
                <a:latin typeface="Calibri" pitchFamily="34" charset="0"/>
                <a:ea typeface="Calibri" pitchFamily="34" charset="-122"/>
                <a:cs typeface="Calibri" pitchFamily="34" charset="-120"/>
              </a:rPr>
              <a:t>Investiții private și corporate</a:t>
            </a:r>
            <a:endParaRPr lang="en-US" sz="1150" dirty="0"/>
          </a:p>
        </p:txBody>
      </p:sp>
      <p:sp>
        <p:nvSpPr>
          <p:cNvPr id="32" name="Shape 29"/>
          <p:cNvSpPr/>
          <p:nvPr/>
        </p:nvSpPr>
        <p:spPr>
          <a:xfrm>
            <a:off x="9372600" y="5861304"/>
            <a:ext cx="2377440" cy="402336"/>
          </a:xfrm>
          <a:prstGeom prst="roundRect">
            <a:avLst>
              <a:gd name="adj" fmla="val 22727"/>
            </a:avLst>
          </a:prstGeom>
          <a:solidFill>
            <a:srgbClr val="F1F5EC"/>
          </a:solidFill>
          <a:ln w="12700">
            <a:solidFill>
              <a:srgbClr val="F1F5EC"/>
            </a:solidFill>
            <a:prstDash val="solid"/>
          </a:ln>
        </p:spPr>
      </p:sp>
      <p:sp>
        <p:nvSpPr>
          <p:cNvPr id="33" name="Text 30"/>
          <p:cNvSpPr txBox="1"/>
          <p:nvPr/>
        </p:nvSpPr>
        <p:spPr>
          <a:xfrm>
            <a:off x="9482328" y="5861304"/>
            <a:ext cx="2194560" cy="402336"/>
          </a:xfrm>
          <a:prstGeom prst="rect">
            <a:avLst/>
          </a:prstGeom>
          <a:noFill/>
          <a:ln/>
        </p:spPr>
        <p:txBody>
          <a:bodyPr wrap="square" lIns="0" tIns="0" rIns="0" bIns="0" rtlCol="0" anchor="ctr"/>
          <a:lstStyle/>
          <a:p>
            <a:pPr marL="0" indent="0">
              <a:buNone/>
            </a:pPr>
            <a:r>
              <a:rPr lang="en-US" sz="1150" dirty="0">
                <a:solidFill>
                  <a:srgbClr val="1E2A22"/>
                </a:solidFill>
                <a:latin typeface="Calibri" pitchFamily="34" charset="0"/>
                <a:ea typeface="Calibri" pitchFamily="34" charset="-122"/>
                <a:cs typeface="Calibri" pitchFamily="34" charset="-120"/>
              </a:rPr>
              <a:t>Cofinanțare din partea membrilor</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B3B2B"/>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0972800" cy="73152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Implementare: de la fundamentare la scalare</a:t>
            </a:r>
            <a:endParaRPr lang="en-US" sz="3400" dirty="0"/>
          </a:p>
        </p:txBody>
      </p:sp>
      <p:sp>
        <p:nvSpPr>
          <p:cNvPr id="3" name="Shape 1"/>
          <p:cNvSpPr/>
          <p:nvPr/>
        </p:nvSpPr>
        <p:spPr>
          <a:xfrm>
            <a:off x="548640" y="1371600"/>
            <a:ext cx="2057400" cy="2560320"/>
          </a:xfrm>
          <a:prstGeom prst="roundRect">
            <a:avLst>
              <a:gd name="adj" fmla="val 5333"/>
            </a:avLst>
          </a:prstGeom>
          <a:solidFill>
            <a:srgbClr val="2E5E43"/>
          </a:solidFill>
          <a:ln w="12700">
            <a:solidFill>
              <a:srgbClr val="2E5E43"/>
            </a:solidFill>
            <a:prstDash val="solid"/>
          </a:ln>
        </p:spPr>
      </p:sp>
      <p:sp>
        <p:nvSpPr>
          <p:cNvPr id="4" name="Text 2"/>
          <p:cNvSpPr txBox="1"/>
          <p:nvPr/>
        </p:nvSpPr>
        <p:spPr>
          <a:xfrm>
            <a:off x="731520" y="1508760"/>
            <a:ext cx="1737360" cy="502920"/>
          </a:xfrm>
          <a:prstGeom prst="rect">
            <a:avLst/>
          </a:prstGeom>
          <a:noFill/>
          <a:ln/>
        </p:spPr>
        <p:txBody>
          <a:bodyPr wrap="square" lIns="0" tIns="0" rIns="0" bIns="0" rtlCol="0" anchor="t"/>
          <a:lstStyle/>
          <a:p>
            <a:pPr marL="0" indent="0">
              <a:buNone/>
            </a:pPr>
            <a:r>
              <a:rPr lang="en-US" sz="2800" b="1" dirty="0">
                <a:solidFill>
                  <a:srgbClr val="E0A526"/>
                </a:solidFill>
                <a:latin typeface="Cambria" pitchFamily="34" charset="0"/>
                <a:ea typeface="Cambria" pitchFamily="34" charset="-122"/>
                <a:cs typeface="Cambria" pitchFamily="34" charset="-120"/>
              </a:rPr>
              <a:t>2026</a:t>
            </a:r>
            <a:endParaRPr lang="en-US" sz="2800" dirty="0"/>
          </a:p>
        </p:txBody>
      </p:sp>
      <p:sp>
        <p:nvSpPr>
          <p:cNvPr id="5" name="Text 3"/>
          <p:cNvSpPr txBox="1"/>
          <p:nvPr/>
        </p:nvSpPr>
        <p:spPr>
          <a:xfrm>
            <a:off x="731520" y="2057400"/>
            <a:ext cx="1737360" cy="50292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Fundamentare</a:t>
            </a:r>
            <a:endParaRPr lang="en-US" sz="1500" dirty="0"/>
          </a:p>
        </p:txBody>
      </p:sp>
      <p:sp>
        <p:nvSpPr>
          <p:cNvPr id="6" name="Text 4"/>
          <p:cNvSpPr txBox="1"/>
          <p:nvPr/>
        </p:nvSpPr>
        <p:spPr>
          <a:xfrm>
            <a:off x="731520" y="2606040"/>
            <a:ext cx="1737360" cy="914400"/>
          </a:xfrm>
          <a:prstGeom prst="rect">
            <a:avLst/>
          </a:prstGeom>
          <a:noFill/>
          <a:ln/>
        </p:spPr>
        <p:txBody>
          <a:bodyPr wrap="square" lIns="0" tIns="0" rIns="0" bIns="0" rtlCol="0" anchor="t"/>
          <a:lstStyle/>
          <a:p>
            <a:pPr marL="0" indent="0">
              <a:buNone/>
            </a:pPr>
            <a:r>
              <a:rPr lang="en-US" sz="1200" dirty="0">
                <a:solidFill>
                  <a:srgbClr val="CADCB8"/>
                </a:solidFill>
                <a:latin typeface="Calibri" pitchFamily="34" charset="0"/>
                <a:ea typeface="Calibri" pitchFamily="34" charset="-122"/>
                <a:cs typeface="Calibri" pitchFamily="34" charset="-120"/>
              </a:rPr>
              <a:t>Audit CDI, hartă de competențe, portofoliu definit, primele aplicații europene</a:t>
            </a:r>
            <a:endParaRPr lang="en-US" sz="1200" dirty="0"/>
          </a:p>
        </p:txBody>
      </p:sp>
      <p:sp>
        <p:nvSpPr>
          <p:cNvPr id="7" name="Text 5"/>
          <p:cNvSpPr txBox="1"/>
          <p:nvPr/>
        </p:nvSpPr>
        <p:spPr>
          <a:xfrm>
            <a:off x="731520" y="3520440"/>
            <a:ext cx="1737360" cy="320040"/>
          </a:xfrm>
          <a:prstGeom prst="rect">
            <a:avLst/>
          </a:prstGeom>
          <a:noFill/>
          <a:ln/>
        </p:spPr>
        <p:txBody>
          <a:bodyPr wrap="square" lIns="0" tIns="0" rIns="0" bIns="0" rtlCol="0" anchor="t"/>
          <a:lstStyle/>
          <a:p>
            <a:pPr marL="0" indent="0">
              <a:buNone/>
            </a:pPr>
            <a:r>
              <a:rPr lang="en-US" sz="1300" b="1" dirty="0">
                <a:solidFill>
                  <a:srgbClr val="8DB255"/>
                </a:solidFill>
                <a:latin typeface="Calibri" pitchFamily="34" charset="0"/>
                <a:ea typeface="Calibri" pitchFamily="34" charset="-122"/>
                <a:cs typeface="Calibri" pitchFamily="34" charset="-120"/>
              </a:rPr>
              <a:t>1,5 M€</a:t>
            </a:r>
            <a:endParaRPr lang="en-US" sz="1300" dirty="0"/>
          </a:p>
        </p:txBody>
      </p:sp>
      <p:sp>
        <p:nvSpPr>
          <p:cNvPr id="8" name="Shape 6"/>
          <p:cNvSpPr/>
          <p:nvPr/>
        </p:nvSpPr>
        <p:spPr>
          <a:xfrm>
            <a:off x="2788920" y="1371600"/>
            <a:ext cx="2057400" cy="2560320"/>
          </a:xfrm>
          <a:prstGeom prst="roundRect">
            <a:avLst>
              <a:gd name="adj" fmla="val 5333"/>
            </a:avLst>
          </a:prstGeom>
          <a:solidFill>
            <a:srgbClr val="2E5E43"/>
          </a:solidFill>
          <a:ln w="12700">
            <a:solidFill>
              <a:srgbClr val="2E5E43"/>
            </a:solidFill>
            <a:prstDash val="solid"/>
          </a:ln>
        </p:spPr>
      </p:sp>
      <p:sp>
        <p:nvSpPr>
          <p:cNvPr id="9" name="Text 7"/>
          <p:cNvSpPr txBox="1"/>
          <p:nvPr/>
        </p:nvSpPr>
        <p:spPr>
          <a:xfrm>
            <a:off x="2971800" y="1508760"/>
            <a:ext cx="1737360" cy="502920"/>
          </a:xfrm>
          <a:prstGeom prst="rect">
            <a:avLst/>
          </a:prstGeom>
          <a:noFill/>
          <a:ln/>
        </p:spPr>
        <p:txBody>
          <a:bodyPr wrap="square" lIns="0" tIns="0" rIns="0" bIns="0" rtlCol="0" anchor="t"/>
          <a:lstStyle/>
          <a:p>
            <a:pPr marL="0" indent="0">
              <a:buNone/>
            </a:pPr>
            <a:r>
              <a:rPr lang="en-US" sz="2800" b="1" dirty="0">
                <a:solidFill>
                  <a:srgbClr val="E0A526"/>
                </a:solidFill>
                <a:latin typeface="Cambria" pitchFamily="34" charset="0"/>
                <a:ea typeface="Cambria" pitchFamily="34" charset="-122"/>
                <a:cs typeface="Cambria" pitchFamily="34" charset="-120"/>
              </a:rPr>
              <a:t>2027</a:t>
            </a:r>
            <a:endParaRPr lang="en-US" sz="2800" dirty="0"/>
          </a:p>
        </p:txBody>
      </p:sp>
      <p:sp>
        <p:nvSpPr>
          <p:cNvPr id="10" name="Text 8"/>
          <p:cNvSpPr txBox="1"/>
          <p:nvPr/>
        </p:nvSpPr>
        <p:spPr>
          <a:xfrm>
            <a:off x="2971800" y="2057400"/>
            <a:ext cx="1737360" cy="50292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Lansare</a:t>
            </a:r>
            <a:endParaRPr lang="en-US" sz="1500" dirty="0"/>
          </a:p>
        </p:txBody>
      </p:sp>
      <p:sp>
        <p:nvSpPr>
          <p:cNvPr id="11" name="Text 9"/>
          <p:cNvSpPr txBox="1"/>
          <p:nvPr/>
        </p:nvSpPr>
        <p:spPr>
          <a:xfrm>
            <a:off x="2971800" y="2606040"/>
            <a:ext cx="1737360" cy="914400"/>
          </a:xfrm>
          <a:prstGeom prst="rect">
            <a:avLst/>
          </a:prstGeom>
          <a:noFill/>
          <a:ln/>
        </p:spPr>
        <p:txBody>
          <a:bodyPr wrap="square" lIns="0" tIns="0" rIns="0" bIns="0" rtlCol="0" anchor="t"/>
          <a:lstStyle/>
          <a:p>
            <a:pPr marL="0" indent="0">
              <a:buNone/>
            </a:pPr>
            <a:r>
              <a:rPr lang="en-US" sz="1200" dirty="0">
                <a:solidFill>
                  <a:srgbClr val="CADCB8"/>
                </a:solidFill>
                <a:latin typeface="Calibri" pitchFamily="34" charset="0"/>
                <a:ea typeface="Calibri" pitchFamily="34" charset="-122"/>
                <a:cs typeface="Calibri" pitchFamily="34" charset="-120"/>
              </a:rPr>
              <a:t>Proiecte pilot și infrastructuri comune intră în implementare</a:t>
            </a:r>
            <a:endParaRPr lang="en-US" sz="1200" dirty="0"/>
          </a:p>
        </p:txBody>
      </p:sp>
      <p:sp>
        <p:nvSpPr>
          <p:cNvPr id="12" name="Text 10"/>
          <p:cNvSpPr txBox="1"/>
          <p:nvPr/>
        </p:nvSpPr>
        <p:spPr>
          <a:xfrm>
            <a:off x="2971800" y="3520440"/>
            <a:ext cx="1737360" cy="320040"/>
          </a:xfrm>
          <a:prstGeom prst="rect">
            <a:avLst/>
          </a:prstGeom>
          <a:noFill/>
          <a:ln/>
        </p:spPr>
        <p:txBody>
          <a:bodyPr wrap="square" lIns="0" tIns="0" rIns="0" bIns="0" rtlCol="0" anchor="t"/>
          <a:lstStyle/>
          <a:p>
            <a:pPr marL="0" indent="0">
              <a:buNone/>
            </a:pPr>
            <a:r>
              <a:rPr lang="en-US" sz="1300" b="1" dirty="0">
                <a:solidFill>
                  <a:srgbClr val="8DB255"/>
                </a:solidFill>
                <a:latin typeface="Calibri" pitchFamily="34" charset="0"/>
                <a:ea typeface="Calibri" pitchFamily="34" charset="-122"/>
                <a:cs typeface="Calibri" pitchFamily="34" charset="-120"/>
              </a:rPr>
              <a:t>3,5 M€</a:t>
            </a:r>
            <a:endParaRPr lang="en-US" sz="1300" dirty="0"/>
          </a:p>
        </p:txBody>
      </p:sp>
      <p:sp>
        <p:nvSpPr>
          <p:cNvPr id="13" name="Shape 11"/>
          <p:cNvSpPr/>
          <p:nvPr/>
        </p:nvSpPr>
        <p:spPr>
          <a:xfrm>
            <a:off x="5029200" y="1371600"/>
            <a:ext cx="2057400" cy="2560320"/>
          </a:xfrm>
          <a:prstGeom prst="roundRect">
            <a:avLst>
              <a:gd name="adj" fmla="val 5333"/>
            </a:avLst>
          </a:prstGeom>
          <a:solidFill>
            <a:srgbClr val="2E5E43"/>
          </a:solidFill>
          <a:ln w="12700">
            <a:solidFill>
              <a:srgbClr val="2E5E43"/>
            </a:solidFill>
            <a:prstDash val="solid"/>
          </a:ln>
        </p:spPr>
      </p:sp>
      <p:sp>
        <p:nvSpPr>
          <p:cNvPr id="14" name="Text 12"/>
          <p:cNvSpPr txBox="1"/>
          <p:nvPr/>
        </p:nvSpPr>
        <p:spPr>
          <a:xfrm>
            <a:off x="5212080" y="1508760"/>
            <a:ext cx="1737360" cy="502920"/>
          </a:xfrm>
          <a:prstGeom prst="rect">
            <a:avLst/>
          </a:prstGeom>
          <a:noFill/>
          <a:ln/>
        </p:spPr>
        <p:txBody>
          <a:bodyPr wrap="square" lIns="0" tIns="0" rIns="0" bIns="0" rtlCol="0" anchor="t"/>
          <a:lstStyle/>
          <a:p>
            <a:pPr marL="0" indent="0">
              <a:buNone/>
            </a:pPr>
            <a:r>
              <a:rPr lang="en-US" sz="2800" b="1" dirty="0">
                <a:solidFill>
                  <a:srgbClr val="E0A526"/>
                </a:solidFill>
                <a:latin typeface="Cambria" pitchFamily="34" charset="0"/>
                <a:ea typeface="Cambria" pitchFamily="34" charset="-122"/>
                <a:cs typeface="Cambria" pitchFamily="34" charset="-120"/>
              </a:rPr>
              <a:t>2028</a:t>
            </a:r>
            <a:endParaRPr lang="en-US" sz="2800" dirty="0"/>
          </a:p>
        </p:txBody>
      </p:sp>
      <p:sp>
        <p:nvSpPr>
          <p:cNvPr id="15" name="Text 13"/>
          <p:cNvSpPr txBox="1"/>
          <p:nvPr/>
        </p:nvSpPr>
        <p:spPr>
          <a:xfrm>
            <a:off x="5212080" y="2057400"/>
            <a:ext cx="1737360" cy="50292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Demonstrare</a:t>
            </a:r>
            <a:endParaRPr lang="en-US" sz="1500" dirty="0"/>
          </a:p>
        </p:txBody>
      </p:sp>
      <p:sp>
        <p:nvSpPr>
          <p:cNvPr id="16" name="Text 14"/>
          <p:cNvSpPr txBox="1"/>
          <p:nvPr/>
        </p:nvSpPr>
        <p:spPr>
          <a:xfrm>
            <a:off x="5212080" y="2606040"/>
            <a:ext cx="1737360" cy="914400"/>
          </a:xfrm>
          <a:prstGeom prst="rect">
            <a:avLst/>
          </a:prstGeom>
          <a:noFill/>
          <a:ln/>
        </p:spPr>
        <p:txBody>
          <a:bodyPr wrap="square" lIns="0" tIns="0" rIns="0" bIns="0" rtlCol="0" anchor="t"/>
          <a:lstStyle/>
          <a:p>
            <a:pPr marL="0" indent="0">
              <a:buNone/>
            </a:pPr>
            <a:r>
              <a:rPr lang="en-US" sz="1200" dirty="0">
                <a:solidFill>
                  <a:srgbClr val="CADCB8"/>
                </a:solidFill>
                <a:latin typeface="Calibri" pitchFamily="34" charset="0"/>
                <a:ea typeface="Calibri" pitchFamily="34" charset="-122"/>
                <a:cs typeface="Calibri" pitchFamily="34" charset="-120"/>
              </a:rPr>
              <a:t>Prototipuri, demonstratoare, teste și certificare</a:t>
            </a:r>
            <a:endParaRPr lang="en-US" sz="1200" dirty="0"/>
          </a:p>
        </p:txBody>
      </p:sp>
      <p:sp>
        <p:nvSpPr>
          <p:cNvPr id="17" name="Text 15"/>
          <p:cNvSpPr txBox="1"/>
          <p:nvPr/>
        </p:nvSpPr>
        <p:spPr>
          <a:xfrm>
            <a:off x="5212080" y="3520440"/>
            <a:ext cx="1737360" cy="320040"/>
          </a:xfrm>
          <a:prstGeom prst="rect">
            <a:avLst/>
          </a:prstGeom>
          <a:noFill/>
          <a:ln/>
        </p:spPr>
        <p:txBody>
          <a:bodyPr wrap="square" lIns="0" tIns="0" rIns="0" bIns="0" rtlCol="0" anchor="t"/>
          <a:lstStyle/>
          <a:p>
            <a:pPr marL="0" indent="0">
              <a:buNone/>
            </a:pPr>
            <a:r>
              <a:rPr lang="en-US" sz="1300" b="1" dirty="0">
                <a:solidFill>
                  <a:srgbClr val="8DB255"/>
                </a:solidFill>
                <a:latin typeface="Calibri" pitchFamily="34" charset="0"/>
                <a:ea typeface="Calibri" pitchFamily="34" charset="-122"/>
                <a:cs typeface="Calibri" pitchFamily="34" charset="-120"/>
              </a:rPr>
              <a:t>5,0 M€</a:t>
            </a:r>
            <a:endParaRPr lang="en-US" sz="1300" dirty="0"/>
          </a:p>
        </p:txBody>
      </p:sp>
      <p:sp>
        <p:nvSpPr>
          <p:cNvPr id="18" name="Shape 16"/>
          <p:cNvSpPr/>
          <p:nvPr/>
        </p:nvSpPr>
        <p:spPr>
          <a:xfrm>
            <a:off x="7269480" y="1371600"/>
            <a:ext cx="2057400" cy="2560320"/>
          </a:xfrm>
          <a:prstGeom prst="roundRect">
            <a:avLst>
              <a:gd name="adj" fmla="val 5333"/>
            </a:avLst>
          </a:prstGeom>
          <a:solidFill>
            <a:srgbClr val="2E5E43"/>
          </a:solidFill>
          <a:ln w="12700">
            <a:solidFill>
              <a:srgbClr val="2E5E43"/>
            </a:solidFill>
            <a:prstDash val="solid"/>
          </a:ln>
        </p:spPr>
      </p:sp>
      <p:sp>
        <p:nvSpPr>
          <p:cNvPr id="19" name="Text 17"/>
          <p:cNvSpPr txBox="1"/>
          <p:nvPr/>
        </p:nvSpPr>
        <p:spPr>
          <a:xfrm>
            <a:off x="7452360" y="1508760"/>
            <a:ext cx="1737360" cy="502920"/>
          </a:xfrm>
          <a:prstGeom prst="rect">
            <a:avLst/>
          </a:prstGeom>
          <a:noFill/>
          <a:ln/>
        </p:spPr>
        <p:txBody>
          <a:bodyPr wrap="square" lIns="0" tIns="0" rIns="0" bIns="0" rtlCol="0" anchor="t"/>
          <a:lstStyle/>
          <a:p>
            <a:pPr marL="0" indent="0">
              <a:buNone/>
            </a:pPr>
            <a:r>
              <a:rPr lang="en-US" sz="2800" b="1" dirty="0">
                <a:solidFill>
                  <a:srgbClr val="E0A526"/>
                </a:solidFill>
                <a:latin typeface="Cambria" pitchFamily="34" charset="0"/>
                <a:ea typeface="Cambria" pitchFamily="34" charset="-122"/>
                <a:cs typeface="Cambria" pitchFamily="34" charset="-120"/>
              </a:rPr>
              <a:t>2029</a:t>
            </a:r>
            <a:endParaRPr lang="en-US" sz="2800" dirty="0"/>
          </a:p>
        </p:txBody>
      </p:sp>
      <p:sp>
        <p:nvSpPr>
          <p:cNvPr id="20" name="Text 18"/>
          <p:cNvSpPr txBox="1"/>
          <p:nvPr/>
        </p:nvSpPr>
        <p:spPr>
          <a:xfrm>
            <a:off x="7452360" y="2057400"/>
            <a:ext cx="1737360" cy="50292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Transfer și industrializare</a:t>
            </a:r>
            <a:endParaRPr lang="en-US" sz="1500" dirty="0"/>
          </a:p>
        </p:txBody>
      </p:sp>
      <p:sp>
        <p:nvSpPr>
          <p:cNvPr id="21" name="Text 19"/>
          <p:cNvSpPr txBox="1"/>
          <p:nvPr/>
        </p:nvSpPr>
        <p:spPr>
          <a:xfrm>
            <a:off x="7452360" y="2606040"/>
            <a:ext cx="1737360" cy="914400"/>
          </a:xfrm>
          <a:prstGeom prst="rect">
            <a:avLst/>
          </a:prstGeom>
          <a:noFill/>
          <a:ln/>
        </p:spPr>
        <p:txBody>
          <a:bodyPr wrap="square" lIns="0" tIns="0" rIns="0" bIns="0" rtlCol="0" anchor="t"/>
          <a:lstStyle/>
          <a:p>
            <a:pPr marL="0" indent="0">
              <a:buNone/>
            </a:pPr>
            <a:r>
              <a:rPr lang="en-US" sz="1200" dirty="0">
                <a:solidFill>
                  <a:srgbClr val="CADCB8"/>
                </a:solidFill>
                <a:latin typeface="Calibri" pitchFamily="34" charset="0"/>
                <a:ea typeface="Calibri" pitchFamily="34" charset="-122"/>
                <a:cs typeface="Calibri" pitchFamily="34" charset="-120"/>
              </a:rPr>
              <a:t>Piloți industriali, licențiere, investiții private</a:t>
            </a:r>
            <a:endParaRPr lang="en-US" sz="1200" dirty="0"/>
          </a:p>
        </p:txBody>
      </p:sp>
      <p:sp>
        <p:nvSpPr>
          <p:cNvPr id="22" name="Text 20"/>
          <p:cNvSpPr txBox="1"/>
          <p:nvPr/>
        </p:nvSpPr>
        <p:spPr>
          <a:xfrm>
            <a:off x="7452360" y="3520440"/>
            <a:ext cx="1737360" cy="320040"/>
          </a:xfrm>
          <a:prstGeom prst="rect">
            <a:avLst/>
          </a:prstGeom>
          <a:noFill/>
          <a:ln/>
        </p:spPr>
        <p:txBody>
          <a:bodyPr wrap="square" lIns="0" tIns="0" rIns="0" bIns="0" rtlCol="0" anchor="t"/>
          <a:lstStyle/>
          <a:p>
            <a:pPr marL="0" indent="0">
              <a:buNone/>
            </a:pPr>
            <a:r>
              <a:rPr lang="en-US" sz="1300" b="1" dirty="0">
                <a:solidFill>
                  <a:srgbClr val="8DB255"/>
                </a:solidFill>
                <a:latin typeface="Calibri" pitchFamily="34" charset="0"/>
                <a:ea typeface="Calibri" pitchFamily="34" charset="-122"/>
                <a:cs typeface="Calibri" pitchFamily="34" charset="-120"/>
              </a:rPr>
              <a:t>5,5 M€</a:t>
            </a:r>
            <a:endParaRPr lang="en-US" sz="1300" dirty="0"/>
          </a:p>
        </p:txBody>
      </p:sp>
      <p:sp>
        <p:nvSpPr>
          <p:cNvPr id="23" name="Shape 21"/>
          <p:cNvSpPr/>
          <p:nvPr/>
        </p:nvSpPr>
        <p:spPr>
          <a:xfrm>
            <a:off x="9509760" y="1371600"/>
            <a:ext cx="2057400" cy="2560320"/>
          </a:xfrm>
          <a:prstGeom prst="roundRect">
            <a:avLst>
              <a:gd name="adj" fmla="val 5333"/>
            </a:avLst>
          </a:prstGeom>
          <a:solidFill>
            <a:srgbClr val="2E5E43"/>
          </a:solidFill>
          <a:ln w="12700">
            <a:solidFill>
              <a:srgbClr val="2E5E43"/>
            </a:solidFill>
            <a:prstDash val="solid"/>
          </a:ln>
        </p:spPr>
      </p:sp>
      <p:sp>
        <p:nvSpPr>
          <p:cNvPr id="24" name="Text 22"/>
          <p:cNvSpPr txBox="1"/>
          <p:nvPr/>
        </p:nvSpPr>
        <p:spPr>
          <a:xfrm>
            <a:off x="9692640" y="1508760"/>
            <a:ext cx="1737360" cy="502920"/>
          </a:xfrm>
          <a:prstGeom prst="rect">
            <a:avLst/>
          </a:prstGeom>
          <a:noFill/>
          <a:ln/>
        </p:spPr>
        <p:txBody>
          <a:bodyPr wrap="square" lIns="0" tIns="0" rIns="0" bIns="0" rtlCol="0" anchor="t"/>
          <a:lstStyle/>
          <a:p>
            <a:pPr marL="0" indent="0">
              <a:buNone/>
            </a:pPr>
            <a:r>
              <a:rPr lang="en-US" sz="2800" b="1" dirty="0">
                <a:solidFill>
                  <a:srgbClr val="E0A526"/>
                </a:solidFill>
                <a:latin typeface="Cambria" pitchFamily="34" charset="0"/>
                <a:ea typeface="Cambria" pitchFamily="34" charset="-122"/>
                <a:cs typeface="Cambria" pitchFamily="34" charset="-120"/>
              </a:rPr>
              <a:t>2030</a:t>
            </a:r>
            <a:endParaRPr lang="en-US" sz="2800" dirty="0"/>
          </a:p>
        </p:txBody>
      </p:sp>
      <p:sp>
        <p:nvSpPr>
          <p:cNvPr id="25" name="Text 23"/>
          <p:cNvSpPr txBox="1"/>
          <p:nvPr/>
        </p:nvSpPr>
        <p:spPr>
          <a:xfrm>
            <a:off x="9692640" y="2057400"/>
            <a:ext cx="1737360" cy="50292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Scalare</a:t>
            </a:r>
            <a:endParaRPr lang="en-US" sz="1500" dirty="0"/>
          </a:p>
        </p:txBody>
      </p:sp>
      <p:sp>
        <p:nvSpPr>
          <p:cNvPr id="26" name="Text 24"/>
          <p:cNvSpPr txBox="1"/>
          <p:nvPr/>
        </p:nvSpPr>
        <p:spPr>
          <a:xfrm>
            <a:off x="9692640" y="2606040"/>
            <a:ext cx="1737360" cy="914400"/>
          </a:xfrm>
          <a:prstGeom prst="rect">
            <a:avLst/>
          </a:prstGeom>
          <a:noFill/>
          <a:ln/>
        </p:spPr>
        <p:txBody>
          <a:bodyPr wrap="square" lIns="0" tIns="0" rIns="0" bIns="0" rtlCol="0" anchor="t"/>
          <a:lstStyle/>
          <a:p>
            <a:pPr marL="0" indent="0">
              <a:buNone/>
            </a:pPr>
            <a:r>
              <a:rPr lang="en-US" sz="1200" dirty="0">
                <a:solidFill>
                  <a:srgbClr val="CADCB8"/>
                </a:solidFill>
                <a:latin typeface="Calibri" pitchFamily="34" charset="0"/>
                <a:ea typeface="Calibri" pitchFamily="34" charset="-122"/>
                <a:cs typeface="Calibri" pitchFamily="34" charset="-120"/>
              </a:rPr>
              <a:t>Internaționalizare, export, replicare, noi proiecte 2031–2035</a:t>
            </a:r>
            <a:endParaRPr lang="en-US" sz="1200" dirty="0"/>
          </a:p>
        </p:txBody>
      </p:sp>
      <p:sp>
        <p:nvSpPr>
          <p:cNvPr id="27" name="Text 25"/>
          <p:cNvSpPr txBox="1"/>
          <p:nvPr/>
        </p:nvSpPr>
        <p:spPr>
          <a:xfrm>
            <a:off x="9692640" y="3520440"/>
            <a:ext cx="1737360" cy="320040"/>
          </a:xfrm>
          <a:prstGeom prst="rect">
            <a:avLst/>
          </a:prstGeom>
          <a:noFill/>
          <a:ln/>
        </p:spPr>
        <p:txBody>
          <a:bodyPr wrap="square" lIns="0" tIns="0" rIns="0" bIns="0" rtlCol="0" anchor="t"/>
          <a:lstStyle/>
          <a:p>
            <a:pPr marL="0" indent="0">
              <a:buNone/>
            </a:pPr>
            <a:r>
              <a:rPr lang="en-US" sz="1300" b="1" dirty="0">
                <a:solidFill>
                  <a:srgbClr val="8DB255"/>
                </a:solidFill>
                <a:latin typeface="Calibri" pitchFamily="34" charset="0"/>
                <a:ea typeface="Calibri" pitchFamily="34" charset="-122"/>
                <a:cs typeface="Calibri" pitchFamily="34" charset="-120"/>
              </a:rPr>
              <a:t>4,5 M€</a:t>
            </a:r>
            <a:endParaRPr lang="en-US" sz="1300" dirty="0"/>
          </a:p>
        </p:txBody>
      </p:sp>
      <p:sp>
        <p:nvSpPr>
          <p:cNvPr id="28" name="Shape 26"/>
          <p:cNvSpPr/>
          <p:nvPr/>
        </p:nvSpPr>
        <p:spPr>
          <a:xfrm>
            <a:off x="548640" y="4297680"/>
            <a:ext cx="3566160" cy="2011680"/>
          </a:xfrm>
          <a:prstGeom prst="roundRect">
            <a:avLst>
              <a:gd name="adj" fmla="val 5455"/>
            </a:avLst>
          </a:prstGeom>
          <a:solidFill>
            <a:srgbClr val="234A35"/>
          </a:solidFill>
          <a:ln w="12700">
            <a:solidFill>
              <a:srgbClr val="2E5E43"/>
            </a:solidFill>
            <a:prstDash val="solid"/>
          </a:ln>
        </p:spPr>
      </p:sp>
      <p:sp>
        <p:nvSpPr>
          <p:cNvPr id="29" name="Text 27"/>
          <p:cNvSpPr txBox="1"/>
          <p:nvPr/>
        </p:nvSpPr>
        <p:spPr>
          <a:xfrm>
            <a:off x="822960" y="4480560"/>
            <a:ext cx="3017520" cy="365760"/>
          </a:xfrm>
          <a:prstGeom prst="rect">
            <a:avLst/>
          </a:prstGeom>
          <a:noFill/>
          <a:ln/>
        </p:spPr>
        <p:txBody>
          <a:bodyPr wrap="square" lIns="0" tIns="0" rIns="0" bIns="0" rtlCol="0" anchor="t"/>
          <a:lstStyle/>
          <a:p>
            <a:pPr marL="0" indent="0">
              <a:buNone/>
            </a:pPr>
            <a:r>
              <a:rPr lang="en-US" sz="1700" b="1" dirty="0">
                <a:solidFill>
                  <a:srgbClr val="8DB255"/>
                </a:solidFill>
                <a:latin typeface="Calibri" pitchFamily="34" charset="0"/>
                <a:ea typeface="Calibri" pitchFamily="34" charset="-122"/>
                <a:cs typeface="Calibri" pitchFamily="34" charset="-120"/>
              </a:rPr>
              <a:t>Project Office CANEPARO</a:t>
            </a:r>
            <a:endParaRPr lang="en-US" sz="1700" dirty="0"/>
          </a:p>
        </p:txBody>
      </p:sp>
      <p:sp>
        <p:nvSpPr>
          <p:cNvPr id="30" name="Text 28"/>
          <p:cNvSpPr txBox="1"/>
          <p:nvPr/>
        </p:nvSpPr>
        <p:spPr>
          <a:xfrm>
            <a:off x="822960" y="4937760"/>
            <a:ext cx="3017520" cy="128016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Identifică finanțări, formează consorții, pregătește aplicații și gestionează pipeline-ul de proiecte, de la idee la scalare.</a:t>
            </a:r>
            <a:endParaRPr lang="en-US" sz="1300" dirty="0"/>
          </a:p>
        </p:txBody>
      </p:sp>
      <p:sp>
        <p:nvSpPr>
          <p:cNvPr id="31" name="Shape 29"/>
          <p:cNvSpPr/>
          <p:nvPr/>
        </p:nvSpPr>
        <p:spPr>
          <a:xfrm>
            <a:off x="4297680" y="4297680"/>
            <a:ext cx="3566160" cy="2011680"/>
          </a:xfrm>
          <a:prstGeom prst="roundRect">
            <a:avLst>
              <a:gd name="adj" fmla="val 5455"/>
            </a:avLst>
          </a:prstGeom>
          <a:solidFill>
            <a:srgbClr val="234A35"/>
          </a:solidFill>
          <a:ln w="12700">
            <a:solidFill>
              <a:srgbClr val="2E5E43"/>
            </a:solidFill>
            <a:prstDash val="solid"/>
          </a:ln>
        </p:spPr>
      </p:sp>
      <p:sp>
        <p:nvSpPr>
          <p:cNvPr id="32" name="Text 30"/>
          <p:cNvSpPr txBox="1"/>
          <p:nvPr/>
        </p:nvSpPr>
        <p:spPr>
          <a:xfrm>
            <a:off x="4572000" y="4480560"/>
            <a:ext cx="3017520" cy="365760"/>
          </a:xfrm>
          <a:prstGeom prst="rect">
            <a:avLst/>
          </a:prstGeom>
          <a:noFill/>
          <a:ln/>
        </p:spPr>
        <p:txBody>
          <a:bodyPr wrap="square" lIns="0" tIns="0" rIns="0" bIns="0" rtlCol="0" anchor="t"/>
          <a:lstStyle/>
          <a:p>
            <a:pPr marL="0" indent="0">
              <a:buNone/>
            </a:pPr>
            <a:r>
              <a:rPr lang="en-US" sz="1700" b="1" dirty="0">
                <a:solidFill>
                  <a:srgbClr val="8DB255"/>
                </a:solidFill>
                <a:latin typeface="Calibri" pitchFamily="34" charset="0"/>
                <a:ea typeface="Calibri" pitchFamily="34" charset="-122"/>
                <a:cs typeface="Calibri" pitchFamily="34" charset="-120"/>
              </a:rPr>
              <a:t>Monitorizare și decizie</a:t>
            </a:r>
            <a:endParaRPr lang="en-US" sz="1700" dirty="0"/>
          </a:p>
        </p:txBody>
      </p:sp>
      <p:sp>
        <p:nvSpPr>
          <p:cNvPr id="33" name="Text 31"/>
          <p:cNvSpPr txBox="1"/>
          <p:nvPr/>
        </p:nvSpPr>
        <p:spPr>
          <a:xfrm>
            <a:off x="4572000" y="4937760"/>
            <a:ext cx="3017520" cy="128016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Raportare trimestrială operațională și anuală strategică; proiectele noi sunt selectate printr-o matrice multicriterială.</a:t>
            </a:r>
            <a:endParaRPr lang="en-US" sz="1300" dirty="0"/>
          </a:p>
        </p:txBody>
      </p:sp>
      <p:sp>
        <p:nvSpPr>
          <p:cNvPr id="34" name="Shape 32"/>
          <p:cNvSpPr/>
          <p:nvPr/>
        </p:nvSpPr>
        <p:spPr>
          <a:xfrm>
            <a:off x="8046720" y="4297680"/>
            <a:ext cx="3566160" cy="2011680"/>
          </a:xfrm>
          <a:prstGeom prst="roundRect">
            <a:avLst>
              <a:gd name="adj" fmla="val 5455"/>
            </a:avLst>
          </a:prstGeom>
          <a:solidFill>
            <a:srgbClr val="234A35"/>
          </a:solidFill>
          <a:ln w="12700">
            <a:solidFill>
              <a:srgbClr val="2E5E43"/>
            </a:solidFill>
            <a:prstDash val="solid"/>
          </a:ln>
        </p:spPr>
      </p:sp>
      <p:sp>
        <p:nvSpPr>
          <p:cNvPr id="35" name="Text 33"/>
          <p:cNvSpPr txBox="1"/>
          <p:nvPr/>
        </p:nvSpPr>
        <p:spPr>
          <a:xfrm>
            <a:off x="8321040" y="4480560"/>
            <a:ext cx="3017520" cy="365760"/>
          </a:xfrm>
          <a:prstGeom prst="rect">
            <a:avLst/>
          </a:prstGeom>
          <a:noFill/>
          <a:ln/>
        </p:spPr>
        <p:txBody>
          <a:bodyPr wrap="square" lIns="0" tIns="0" rIns="0" bIns="0" rtlCol="0" anchor="t"/>
          <a:lstStyle/>
          <a:p>
            <a:pPr marL="0" indent="0">
              <a:buNone/>
            </a:pPr>
            <a:r>
              <a:rPr lang="en-US" sz="1700" b="1" dirty="0">
                <a:solidFill>
                  <a:srgbClr val="8DB255"/>
                </a:solidFill>
                <a:latin typeface="Calibri" pitchFamily="34" charset="0"/>
                <a:ea typeface="Calibri" pitchFamily="34" charset="-122"/>
                <a:cs typeface="Calibri" pitchFamily="34" charset="-120"/>
              </a:rPr>
              <a:t>Sustenabilitate după 2030</a:t>
            </a:r>
            <a:endParaRPr lang="en-US" sz="1700" dirty="0"/>
          </a:p>
        </p:txBody>
      </p:sp>
      <p:sp>
        <p:nvSpPr>
          <p:cNvPr id="36" name="Text 34"/>
          <p:cNvSpPr txBox="1"/>
          <p:nvPr/>
        </p:nvSpPr>
        <p:spPr>
          <a:xfrm>
            <a:off x="8321040" y="4937760"/>
            <a:ext cx="3017520" cy="128016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Trecere de la finanțare publică la un model mixt public–privat: testare, licențiere, contracte cu industria, membership.</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736</Words>
  <Application>Microsoft Macintosh PowerPoint</Application>
  <PresentationFormat>Widescreen</PresentationFormat>
  <Paragraphs>130</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 Strategică CDI CANEPARO 2026–2030 – Anexa operațională</dc:title>
  <dc:subject>PptxGenJS Presentation</dc:subject>
  <dc:creator>PptxGenJS</dc:creator>
  <cp:lastModifiedBy>Microsoft Office User</cp:lastModifiedBy>
  <cp:revision>1</cp:revision>
  <dcterms:created xsi:type="dcterms:W3CDTF">2026-09-28T20:09:37Z</dcterms:created>
  <dcterms:modified xsi:type="dcterms:W3CDTF">2026-09-28T20:12:39Z</dcterms:modified>
</cp:coreProperties>
</file>