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56" r:id="rId3"/>
    <p:sldId id="261" r:id="rId4"/>
    <p:sldId id="263" r:id="rId5"/>
    <p:sldId id="262" r:id="rId6"/>
    <p:sldId id="264" r:id="rId7"/>
    <p:sldId id="2699" r:id="rId8"/>
    <p:sldId id="2684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5B7134"/>
    <a:srgbClr val="1B6635"/>
    <a:srgbClr val="1A6640"/>
    <a:srgbClr val="8DC53B"/>
    <a:srgbClr val="186B3B"/>
    <a:srgbClr val="225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5033" autoAdjust="0"/>
  </p:normalViewPr>
  <p:slideViewPr>
    <p:cSldViewPr snapToGrid="0">
      <p:cViewPr varScale="1">
        <p:scale>
          <a:sx n="102" d="100"/>
          <a:sy n="102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15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E37E0-1D30-4AAF-91D7-39D7CB6461C3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55AFF-4CDB-4B3B-B3AF-5BA9252BB7B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4507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34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42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327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994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247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67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208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2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82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71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941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67F722-6D7B-705F-4D20-E99D290BA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8C8BDB-DE31-0A33-9DC7-82A8D3126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B46175-E56C-351A-5AF1-69D91E5C3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4B1A8E-DF36-6504-73E5-892235BBC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7E2CDA-2223-9D29-D82B-05A648D50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655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CFE72D-0C7C-9DBD-86C4-7DCEE362B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E9C495-7BD2-33C0-79A1-1E89C0CFB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DDEC15-57D0-094C-74B5-CB68B307A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C91206-5E0C-4935-F789-30C885AC0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F8890F-1E99-1841-848F-863C5CB5F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1575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5BDC9C-2221-1D78-13A4-6AB94A4C8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C87C5C-A946-EBAD-2DEF-2B5449677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C32DDE-A33D-3698-8B95-5B08B5FD0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7AB880-2596-6C6B-01CD-40FB3DC2F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CEF21D-7E78-413C-5751-F3FDF3DEE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136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9D6609-80F5-AA80-00AA-0DF881E5C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2A44A5-A60F-E1E9-5E86-C0D6D263A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CDC03AD-0A8D-8909-B8EC-A959CE46C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A6DDC6-F418-758D-E3F3-57AD02D8D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829A2C-616C-3D0A-7444-180C8D1B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5220F5-3D14-F235-FC74-CF365C776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335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F79CEC-F5B0-EF81-2A2D-3C806E213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18AD69-4582-D54F-56F5-E9D751384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B03B41-3D11-D23A-C865-8CC4DBF8F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50835C-8B2E-3BAF-2456-D041F6847A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4B2C81-CF6E-A0F3-D48C-33EA9281C6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84F1E4-5347-F136-5E9E-2E55EDFF8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1FA347-0AC0-07B7-6E01-7A66E713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38F355D-EA83-79DF-4426-B2C4D4160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401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C411D-7A19-E287-9573-30C213F21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71812E-D69C-BDE2-91BE-987877DE4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786AC6F-2AB0-C93F-2D08-998BECBE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46C350B-420A-36C2-87E4-EE8FA8B9F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147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AD53EF2-BC21-0FA9-4262-72EE603EA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E00533-BB4C-BA2D-4B0F-F47D327AA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F98073-4F0B-313B-C3A3-D1EB81C2E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142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51AB76-C8A4-6D30-493C-2329935AC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A44BCA-71A3-7413-2DC9-C7BB78B99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7EC5EF-5F10-0952-2B3B-CBEDCAEC3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A6E33C-E57E-944B-EB14-17A6C995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8CD4A3-CDBF-52FF-3DD5-B0CEC60D7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0A42AB-48BA-0A02-2038-206B83B9E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535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7DAEE2-7697-07D0-76D8-7FBF329B9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86DBE98-D408-F624-1575-A098FC5691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71F94F-87B7-5C8E-6E4B-15B48460C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38DE2E-5C1D-64E2-0E0F-168DAEE46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CF6187-5D5B-195C-69D6-E9C615A8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A94D23-0939-273C-E963-FA579D16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42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901FB4-15FC-3E1E-4DDA-86C4E818E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B0CCFA2-9D14-545B-96B7-D7689DE29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380ABE-789E-C412-413C-BBFAEE4D9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EBAFB5-B334-C5C9-5B5C-6E560F978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9728B2-F1A6-7318-DC7B-EEAC7B30D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9482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53F6747-8740-88F5-AE10-0E04F81ADC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E3E7D7-5150-D00E-F673-A8FF5CE5A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19F8D1-CFD2-ECB0-D89D-DF113984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1B1C3E-2695-1259-E41C-AB55E3FC9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A9048B-9E59-1C71-8EC9-29E848D2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260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3FA26-8302-4A6C-A603-D91736E92070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B4E40-7142-4D99-9F26-8ED68F8984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49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FFF3EDA-4027-020C-C1E0-E0BCBC5D4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16F329-C152-FAE6-BA69-012AEBF51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DB872F-33F9-ED37-9C8E-CFC0621575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AE793-BB91-41E3-B538-23E8BB27800C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6ABA0D-2609-808C-10EB-F650075E32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76CEE5-C872-62C1-96B6-6F1E33103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E8C5F-8DA9-4A49-8E1E-520C26E58558}" type="slidenum">
              <a:rPr lang="fr-FR" smtClean="0"/>
              <a:t>‹#›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8C7D63-A130-B32D-55B4-C2A97FEA5448}"/>
              </a:ext>
            </a:extLst>
          </p:cNvPr>
          <p:cNvSpPr/>
          <p:nvPr userDrawn="1"/>
        </p:nvSpPr>
        <p:spPr>
          <a:xfrm>
            <a:off x="0" y="0"/>
            <a:ext cx="302683" cy="6858000"/>
          </a:xfrm>
          <a:prstGeom prst="rect">
            <a:avLst/>
          </a:prstGeom>
          <a:solidFill>
            <a:srgbClr val="5B7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32940D6-F0F6-3E59-E2C9-90FCBD9A241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78888" y="4229100"/>
            <a:ext cx="522787" cy="1903653"/>
            <a:chOff x="1213431" y="1937143"/>
            <a:chExt cx="576938" cy="214967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F71BEC5-3174-97E7-8D33-B2DF945F78B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14369" y="1937143"/>
              <a:ext cx="576000" cy="576000"/>
            </a:xfrm>
            <a:prstGeom prst="flowChartConnector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9386D0C-8FF6-F5CF-F778-F867735A523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431" y="2722060"/>
              <a:ext cx="576000" cy="576000"/>
            </a:xfrm>
            <a:prstGeom prst="flowChartConnector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B0E3195-9FF6-3E25-D2F3-A08949CD37A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431" y="3510822"/>
              <a:ext cx="576000" cy="576000"/>
            </a:xfrm>
            <a:prstGeom prst="flowChartConnector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BE80F1A6-A60B-710D-07F4-B37A8D7AA1B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750" y="5881015"/>
            <a:ext cx="1275818" cy="88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1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DD79101-278C-834B-BF28-08AA008CF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470" y="1029819"/>
            <a:ext cx="3199909" cy="239918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06FDD4-31D2-3C2F-17C2-3BBA6098A9DB}"/>
              </a:ext>
            </a:extLst>
          </p:cNvPr>
          <p:cNvSpPr txBox="1"/>
          <p:nvPr/>
        </p:nvSpPr>
        <p:spPr>
          <a:xfrm>
            <a:off x="3090696" y="3763097"/>
            <a:ext cx="5834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5B7134"/>
                </a:solidFill>
                <a:latin typeface="Ubuntu" panose="020B0504030602030204" pitchFamily="34" charset="0"/>
              </a:rPr>
              <a:t>The European Hemp Pole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FB2358-89A2-C016-D11C-79CD575454E4}"/>
              </a:ext>
            </a:extLst>
          </p:cNvPr>
          <p:cNvSpPr/>
          <p:nvPr/>
        </p:nvSpPr>
        <p:spPr>
          <a:xfrm rot="5400000">
            <a:off x="-2389517" y="2394923"/>
            <a:ext cx="6873528" cy="2088398"/>
          </a:xfrm>
          <a:prstGeom prst="rect">
            <a:avLst/>
          </a:prstGeom>
          <a:solidFill>
            <a:srgbClr val="5A7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09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80D33A-B40B-AAD1-E315-82628E361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1" t="6196" r="21935" b="12952"/>
          <a:stretch/>
        </p:blipFill>
        <p:spPr>
          <a:xfrm>
            <a:off x="-1" y="0"/>
            <a:ext cx="2088813" cy="687352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16C3278-4FC9-5521-05F6-E16C8384B1EF}"/>
              </a:ext>
            </a:extLst>
          </p:cNvPr>
          <p:cNvGrpSpPr/>
          <p:nvPr/>
        </p:nvGrpSpPr>
        <p:grpSpPr>
          <a:xfrm>
            <a:off x="1856808" y="3787795"/>
            <a:ext cx="622646" cy="2319986"/>
            <a:chOff x="1213431" y="1937143"/>
            <a:chExt cx="576938" cy="214967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B1F6990-529A-9116-FFC3-67A035E0D17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4369" y="1937143"/>
              <a:ext cx="576000" cy="576000"/>
            </a:xfrm>
            <a:prstGeom prst="flowChartConnector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6A9127F-3B5F-E1D0-0976-5DDAFF22955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431" y="2722060"/>
              <a:ext cx="576000" cy="576000"/>
            </a:xfrm>
            <a:prstGeom prst="flowChartConnector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9C5CB2D-8801-BAD2-FAAE-9C4BFBBEA85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431" y="3510822"/>
              <a:ext cx="576000" cy="576000"/>
            </a:xfrm>
            <a:prstGeom prst="flowChartConnector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B9EFE40D-656A-CD6B-8C9E-02728196141E}"/>
              </a:ext>
            </a:extLst>
          </p:cNvPr>
          <p:cNvSpPr txBox="1"/>
          <p:nvPr/>
        </p:nvSpPr>
        <p:spPr>
          <a:xfrm>
            <a:off x="3090696" y="4808519"/>
            <a:ext cx="5834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en-US" sz="2000" dirty="0">
                <a:solidFill>
                  <a:srgbClr val="5B7134"/>
                </a:solidFill>
                <a:latin typeface="Ubuntu" panose="020B0504030602030204" pitchFamily="34" charset="0"/>
              </a:rPr>
              <a:t>Building a hemp territorial ecosystem through cooperation</a:t>
            </a:r>
          </a:p>
        </p:txBody>
      </p:sp>
    </p:spTree>
    <p:extLst>
      <p:ext uri="{BB962C8B-B14F-4D97-AF65-F5344CB8AC3E}">
        <p14:creationId xmlns:p14="http://schemas.microsoft.com/office/powerpoint/2010/main" val="53894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CEF72F-9F1C-7A26-A000-84B7995F4A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7" t="3075"/>
          <a:stretch/>
        </p:blipFill>
        <p:spPr>
          <a:xfrm>
            <a:off x="1918717" y="1181723"/>
            <a:ext cx="5836700" cy="520392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B93938A-3F14-796F-2E23-932E1CFFF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613" y="5676277"/>
            <a:ext cx="1039607" cy="94920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A78071-898C-807D-417A-90E025972FCE}"/>
              </a:ext>
            </a:extLst>
          </p:cNvPr>
          <p:cNvSpPr txBox="1"/>
          <p:nvPr/>
        </p:nvSpPr>
        <p:spPr>
          <a:xfrm>
            <a:off x="658427" y="351184"/>
            <a:ext cx="6742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5B7134"/>
                </a:solidFill>
                <a:latin typeface="Ubuntu" panose="020B0504030602030204" pitchFamily="34" charset="0"/>
              </a:rPr>
              <a:t>Hemp production in France</a:t>
            </a:r>
          </a:p>
        </p:txBody>
      </p:sp>
    </p:spTree>
    <p:extLst>
      <p:ext uri="{BB962C8B-B14F-4D97-AF65-F5344CB8AC3E}">
        <p14:creationId xmlns:p14="http://schemas.microsoft.com/office/powerpoint/2010/main" val="92556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66A9D3F-39D0-1EBB-F4D3-9CA781AB8393}"/>
              </a:ext>
            </a:extLst>
          </p:cNvPr>
          <p:cNvSpPr txBox="1"/>
          <p:nvPr/>
        </p:nvSpPr>
        <p:spPr>
          <a:xfrm>
            <a:off x="658427" y="351184"/>
            <a:ext cx="8540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5B7134"/>
                </a:solidFill>
                <a:latin typeface="Ubuntu" panose="020B0504030602030204" pitchFamily="34" charset="0"/>
              </a:rPr>
              <a:t>The hemp ecosystem in North-Eastern France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D6544C-641B-AC67-4C59-2352BCC67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96" y="874404"/>
            <a:ext cx="6003235" cy="569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7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4D3396A-06E8-87A6-F12B-AF75EF4E1E68}"/>
              </a:ext>
            </a:extLst>
          </p:cNvPr>
          <p:cNvSpPr txBox="1"/>
          <p:nvPr/>
        </p:nvSpPr>
        <p:spPr>
          <a:xfrm>
            <a:off x="658427" y="351184"/>
            <a:ext cx="8975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5B7134"/>
                </a:solidFill>
                <a:latin typeface="Ubuntu" panose="020B0504030602030204" pitchFamily="34" charset="0"/>
              </a:rPr>
              <a:t>The European Hemp Pole : a cooperative ecosystem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253F8EE-715D-E725-657A-C712FCF66B1E}"/>
              </a:ext>
            </a:extLst>
          </p:cNvPr>
          <p:cNvSpPr txBox="1"/>
          <p:nvPr/>
        </p:nvSpPr>
        <p:spPr>
          <a:xfrm>
            <a:off x="3323305" y="2260828"/>
            <a:ext cx="107012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b="1" dirty="0">
                <a:solidFill>
                  <a:srgbClr val="5B7134"/>
                </a:solidFill>
                <a:latin typeface="Calibri"/>
              </a:rPr>
              <a:t>Farmers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949988-B3F0-6E90-8B8F-045EB9111086}"/>
              </a:ext>
            </a:extLst>
          </p:cNvPr>
          <p:cNvSpPr txBox="1"/>
          <p:nvPr/>
        </p:nvSpPr>
        <p:spPr>
          <a:xfrm>
            <a:off x="585171" y="3886064"/>
            <a:ext cx="2406669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dirty="0">
                <a:solidFill>
                  <a:srgbClr val="5B7134"/>
                </a:solidFill>
                <a:latin typeface="Calibri"/>
              </a:rPr>
              <a:t>Teaching and training organisations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133971-69AA-06FC-2578-5951E62DE050}"/>
              </a:ext>
            </a:extLst>
          </p:cNvPr>
          <p:cNvSpPr txBox="1"/>
          <p:nvPr/>
        </p:nvSpPr>
        <p:spPr>
          <a:xfrm>
            <a:off x="2979456" y="4419044"/>
            <a:ext cx="1417874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dirty="0">
                <a:solidFill>
                  <a:srgbClr val="5B7134"/>
                </a:solidFill>
                <a:latin typeface="Calibri"/>
              </a:rPr>
              <a:t>Local authorities</a:t>
            </a:r>
            <a:endParaRPr lang="en-GB" sz="2000" b="1" dirty="0">
              <a:solidFill>
                <a:srgbClr val="5B7134"/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E27449-CDBD-46D5-CDAA-E8B882A72D66}"/>
              </a:ext>
            </a:extLst>
          </p:cNvPr>
          <p:cNvSpPr txBox="1"/>
          <p:nvPr/>
        </p:nvSpPr>
        <p:spPr>
          <a:xfrm>
            <a:off x="919916" y="4652384"/>
            <a:ext cx="2406668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dirty="0">
                <a:solidFill>
                  <a:srgbClr val="5B7134"/>
                </a:solidFill>
                <a:latin typeface="Calibri"/>
              </a:rPr>
              <a:t>Promotion and development agencies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69CA3C3-4088-10B0-AA64-ECF9B9864F06}"/>
              </a:ext>
            </a:extLst>
          </p:cNvPr>
          <p:cNvSpPr txBox="1"/>
          <p:nvPr/>
        </p:nvSpPr>
        <p:spPr>
          <a:xfrm>
            <a:off x="1419426" y="3416513"/>
            <a:ext cx="141415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b="1" dirty="0">
                <a:solidFill>
                  <a:srgbClr val="5B7134"/>
                </a:solidFill>
                <a:latin typeface="Calibri"/>
              </a:rPr>
              <a:t>Industries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62D8A8-801F-B2F1-8C5F-286B38DA9337}"/>
              </a:ext>
            </a:extLst>
          </p:cNvPr>
          <p:cNvSpPr txBox="1"/>
          <p:nvPr/>
        </p:nvSpPr>
        <p:spPr>
          <a:xfrm>
            <a:off x="361314" y="2741362"/>
            <a:ext cx="2592631" cy="625867"/>
          </a:xfrm>
          <a:prstGeom prst="rect">
            <a:avLst/>
          </a:prstGeom>
          <a:noFill/>
        </p:spPr>
        <p:txBody>
          <a:bodyPr wrap="square" lIns="71172" tIns="35587" rIns="71172" bIns="35587" rtlCol="0">
            <a:spAutoFit/>
          </a:bodyPr>
          <a:lstStyle/>
          <a:p>
            <a:pPr algn="ctr" defTabSz="710358"/>
            <a:r>
              <a:rPr lang="en-GB" b="1" dirty="0">
                <a:solidFill>
                  <a:srgbClr val="5B7134"/>
                </a:solidFill>
                <a:cs typeface="Arial" pitchFamily="34" charset="0"/>
              </a:rPr>
              <a:t>Research, development and innovation structures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C31C153-43B2-2681-C945-BD55092ABA65}"/>
              </a:ext>
            </a:extLst>
          </p:cNvPr>
          <p:cNvSpPr txBox="1"/>
          <p:nvPr/>
        </p:nvSpPr>
        <p:spPr>
          <a:xfrm>
            <a:off x="2000130" y="1945723"/>
            <a:ext cx="1356600" cy="625867"/>
          </a:xfrm>
          <a:prstGeom prst="rect">
            <a:avLst/>
          </a:prstGeom>
          <a:noFill/>
        </p:spPr>
        <p:txBody>
          <a:bodyPr wrap="square" lIns="71172" tIns="35587" rIns="71172" bIns="35587" rtlCol="0">
            <a:spAutoFit/>
          </a:bodyPr>
          <a:lstStyle/>
          <a:p>
            <a:pPr algn="ctr" defTabSz="710358"/>
            <a:r>
              <a:rPr lang="en-GB" b="1" dirty="0">
                <a:solidFill>
                  <a:srgbClr val="5B7134"/>
                </a:solidFill>
                <a:cs typeface="Arial" pitchFamily="34" charset="0"/>
              </a:rPr>
              <a:t>Companies and brands</a:t>
            </a:r>
            <a:endParaRPr lang="en-GB" sz="2000" b="1" dirty="0">
              <a:solidFill>
                <a:srgbClr val="5B7134"/>
              </a:solidFill>
              <a:cs typeface="Arial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709BD05-2F50-9A15-D8CB-11648C4DAEB2}"/>
              </a:ext>
            </a:extLst>
          </p:cNvPr>
          <p:cNvSpPr txBox="1"/>
          <p:nvPr/>
        </p:nvSpPr>
        <p:spPr>
          <a:xfrm>
            <a:off x="6251657" y="2598246"/>
            <a:ext cx="81860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b="1" dirty="0">
                <a:solidFill>
                  <a:srgbClr val="024F91"/>
                </a:solidFill>
                <a:latin typeface="Calibri"/>
              </a:rPr>
              <a:t>Textile</a:t>
            </a:r>
            <a:endParaRPr lang="fr-FR" sz="1400" b="1" dirty="0">
              <a:solidFill>
                <a:srgbClr val="024F91"/>
              </a:solidFill>
              <a:latin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F73F7FA-6DC7-3CB9-BAE4-C3B3B8680812}"/>
              </a:ext>
            </a:extLst>
          </p:cNvPr>
          <p:cNvSpPr txBox="1"/>
          <p:nvPr/>
        </p:nvSpPr>
        <p:spPr>
          <a:xfrm>
            <a:off x="7843592" y="3236811"/>
            <a:ext cx="142607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b="1" dirty="0">
                <a:solidFill>
                  <a:srgbClr val="5B7134"/>
                </a:solidFill>
                <a:latin typeface="Calibri"/>
              </a:rPr>
              <a:t>Food &amp; </a:t>
            </a:r>
            <a:r>
              <a:rPr lang="fr-FR" b="1" dirty="0" err="1">
                <a:solidFill>
                  <a:srgbClr val="5B7134"/>
                </a:solidFill>
                <a:latin typeface="Calibri"/>
              </a:rPr>
              <a:t>Feed</a:t>
            </a:r>
            <a:endParaRPr lang="fr-FR" sz="1600" b="1" dirty="0">
              <a:solidFill>
                <a:srgbClr val="5B7134"/>
              </a:solidFill>
              <a:latin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3859010-43C1-E16A-0066-E01722F35A8E}"/>
              </a:ext>
            </a:extLst>
          </p:cNvPr>
          <p:cNvSpPr txBox="1"/>
          <p:nvPr/>
        </p:nvSpPr>
        <p:spPr>
          <a:xfrm>
            <a:off x="7542386" y="4342748"/>
            <a:ext cx="125813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dirty="0">
                <a:solidFill>
                  <a:srgbClr val="9C196E"/>
                </a:solidFill>
                <a:latin typeface="Calibri"/>
              </a:rPr>
              <a:t>Cosmetics</a:t>
            </a:r>
            <a:endParaRPr lang="en-GB" sz="1600" b="1" dirty="0">
              <a:solidFill>
                <a:srgbClr val="9C196E"/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E44A84-040F-C5E5-8C0F-6065E6BEE5C3}"/>
              </a:ext>
            </a:extLst>
          </p:cNvPr>
          <p:cNvSpPr txBox="1"/>
          <p:nvPr/>
        </p:nvSpPr>
        <p:spPr>
          <a:xfrm>
            <a:off x="8029328" y="3643808"/>
            <a:ext cx="124034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dirty="0">
                <a:solidFill>
                  <a:srgbClr val="0788C3"/>
                </a:solidFill>
                <a:latin typeface="Calibri"/>
              </a:rPr>
              <a:t>Health &amp; well-being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24598FF-857C-B430-B7D6-0DE4F6947825}"/>
              </a:ext>
            </a:extLst>
          </p:cNvPr>
          <p:cNvSpPr txBox="1"/>
          <p:nvPr/>
        </p:nvSpPr>
        <p:spPr>
          <a:xfrm>
            <a:off x="6175655" y="4496923"/>
            <a:ext cx="1514776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</a:pPr>
            <a:r>
              <a:rPr lang="fr-FR" b="1" dirty="0">
                <a:solidFill>
                  <a:srgbClr val="A9B518"/>
                </a:solidFill>
                <a:latin typeface="Calibri"/>
              </a:rPr>
              <a:t>Plastics and composites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15F79C-68FC-B303-2070-91C4C5C834D6}"/>
              </a:ext>
            </a:extLst>
          </p:cNvPr>
          <p:cNvSpPr txBox="1"/>
          <p:nvPr/>
        </p:nvSpPr>
        <p:spPr>
          <a:xfrm>
            <a:off x="7070261" y="2666162"/>
            <a:ext cx="1240341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334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b="1" dirty="0">
                <a:solidFill>
                  <a:srgbClr val="D6A808"/>
                </a:solidFill>
                <a:latin typeface="Calibri"/>
              </a:rPr>
              <a:t>Building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26C3080-21BF-6101-8D70-71F76FF4F1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1" t="26291" r="26799" b="5143"/>
          <a:stretch/>
        </p:blipFill>
        <p:spPr>
          <a:xfrm>
            <a:off x="4132401" y="2468687"/>
            <a:ext cx="2349835" cy="2349835"/>
          </a:xfrm>
          <a:prstGeom prst="ellipse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B0559FD6-86B8-5D7E-E42F-756BBD9A4894}"/>
              </a:ext>
            </a:extLst>
          </p:cNvPr>
          <p:cNvSpPr/>
          <p:nvPr/>
        </p:nvSpPr>
        <p:spPr>
          <a:xfrm>
            <a:off x="2912323" y="2721858"/>
            <a:ext cx="1725937" cy="1628831"/>
          </a:xfrm>
          <a:prstGeom prst="ellipse">
            <a:avLst/>
          </a:prstGeom>
          <a:solidFill>
            <a:srgbClr val="EF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Graphique 18" descr="Utilisateur avec un remplissage uni">
            <a:extLst>
              <a:ext uri="{FF2B5EF4-FFF2-40B4-BE49-F238E27FC236}">
                <a16:creationId xmlns:a16="http://schemas.microsoft.com/office/drawing/2014/main" id="{22556059-CD27-B760-1DF7-78BC45803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9279" y="2960655"/>
            <a:ext cx="576000" cy="576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9FCC072-4989-ABA7-60A3-953FA37EE696}"/>
              </a:ext>
            </a:extLst>
          </p:cNvPr>
          <p:cNvSpPr txBox="1"/>
          <p:nvPr/>
        </p:nvSpPr>
        <p:spPr>
          <a:xfrm>
            <a:off x="3070581" y="3532077"/>
            <a:ext cx="141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5B7134"/>
                </a:solidFill>
              </a:rPr>
              <a:t>Multi-stakeholders</a:t>
            </a:r>
            <a:endParaRPr lang="fr-FR" sz="2000" b="1" dirty="0">
              <a:solidFill>
                <a:srgbClr val="5B7134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901FB42-B0C5-3856-A310-7A48CBDA4269}"/>
              </a:ext>
            </a:extLst>
          </p:cNvPr>
          <p:cNvSpPr/>
          <p:nvPr/>
        </p:nvSpPr>
        <p:spPr>
          <a:xfrm>
            <a:off x="6304928" y="2932815"/>
            <a:ext cx="1724400" cy="1630800"/>
          </a:xfrm>
          <a:prstGeom prst="ellipse">
            <a:avLst/>
          </a:prstGeom>
          <a:solidFill>
            <a:srgbClr val="EF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Graphique 22" descr="Porte-documents avec un remplissage uni">
            <a:extLst>
              <a:ext uri="{FF2B5EF4-FFF2-40B4-BE49-F238E27FC236}">
                <a16:creationId xmlns:a16="http://schemas.microsoft.com/office/drawing/2014/main" id="{580CD187-8632-0B44-D172-0E77CD7FF4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6967" y="3113482"/>
            <a:ext cx="576000" cy="5760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4B9F1FE-5C46-4AE5-B7D5-FB9B7630D645}"/>
              </a:ext>
            </a:extLst>
          </p:cNvPr>
          <p:cNvSpPr txBox="1"/>
          <p:nvPr/>
        </p:nvSpPr>
        <p:spPr>
          <a:xfrm>
            <a:off x="6373245" y="3757398"/>
            <a:ext cx="165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5B7134"/>
                </a:solidFill>
              </a:rPr>
              <a:t>Multi-markets</a:t>
            </a:r>
            <a:endParaRPr lang="en-GB" sz="2000" b="1" dirty="0">
              <a:solidFill>
                <a:srgbClr val="5B71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867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8079675-62EA-22ED-8BCA-F19C84EF5236}"/>
              </a:ext>
            </a:extLst>
          </p:cNvPr>
          <p:cNvSpPr txBox="1"/>
          <p:nvPr/>
        </p:nvSpPr>
        <p:spPr>
          <a:xfrm>
            <a:off x="658428" y="165653"/>
            <a:ext cx="6994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5B7134"/>
                </a:solidFill>
                <a:latin typeface="Ubuntu" panose="020B0504030602030204" pitchFamily="34" charset="0"/>
              </a:rPr>
              <a:t>The European Hemp Pole : our members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7BC7EB-125B-15BF-223E-BC19CA022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07" y="688873"/>
            <a:ext cx="5346128" cy="616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6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4D3396A-06E8-87A6-F12B-AF75EF4E1E68}"/>
              </a:ext>
            </a:extLst>
          </p:cNvPr>
          <p:cNvSpPr txBox="1"/>
          <p:nvPr/>
        </p:nvSpPr>
        <p:spPr>
          <a:xfrm>
            <a:off x="658427" y="394728"/>
            <a:ext cx="7239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5B7134"/>
                </a:solidFill>
                <a:latin typeface="Ubuntu" panose="020B0504030602030204" pitchFamily="34" charset="0"/>
              </a:rPr>
              <a:t>The European Hemp Pole : our missions</a:t>
            </a:r>
            <a:endParaRPr lang="fr-FR" sz="2800" b="1" dirty="0">
              <a:solidFill>
                <a:srgbClr val="5B7134"/>
              </a:solidFill>
              <a:latin typeface="Ubuntu" panose="020B0504030602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F1CEF55-C108-7AF6-816E-49B145CD7F48}"/>
              </a:ext>
            </a:extLst>
          </p:cNvPr>
          <p:cNvSpPr txBox="1"/>
          <p:nvPr/>
        </p:nvSpPr>
        <p:spPr>
          <a:xfrm>
            <a:off x="1035311" y="1063683"/>
            <a:ext cx="85408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GB" dirty="0">
                <a:solidFill>
                  <a:srgbClr val="5B713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Initiating, supporting and implementing projects that contribute to the territorial (economic, social and ecological) transitions, while developing the production, transformations and uses of hemp.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8910D41-2A9A-4A15-181E-DC755A0E3D0C}"/>
              </a:ext>
            </a:extLst>
          </p:cNvPr>
          <p:cNvSpPr/>
          <p:nvPr/>
        </p:nvSpPr>
        <p:spPr>
          <a:xfrm>
            <a:off x="1269766" y="4203458"/>
            <a:ext cx="3429691" cy="1828800"/>
          </a:xfrm>
          <a:prstGeom prst="roundRect">
            <a:avLst/>
          </a:prstGeom>
          <a:solidFill>
            <a:srgbClr val="EF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44D6162-393A-D882-86EB-37F1FC8ECD49}"/>
              </a:ext>
            </a:extLst>
          </p:cNvPr>
          <p:cNvSpPr/>
          <p:nvPr/>
        </p:nvSpPr>
        <p:spPr>
          <a:xfrm>
            <a:off x="5592420" y="2130240"/>
            <a:ext cx="3430107" cy="1829876"/>
          </a:xfrm>
          <a:prstGeom prst="roundRect">
            <a:avLst/>
          </a:prstGeom>
          <a:solidFill>
            <a:srgbClr val="EF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0E1F909-5EE4-BF9E-0011-FD0613016B5A}"/>
              </a:ext>
            </a:extLst>
          </p:cNvPr>
          <p:cNvSpPr/>
          <p:nvPr/>
        </p:nvSpPr>
        <p:spPr>
          <a:xfrm>
            <a:off x="5615596" y="4203458"/>
            <a:ext cx="3429690" cy="1828800"/>
          </a:xfrm>
          <a:prstGeom prst="roundRect">
            <a:avLst/>
          </a:prstGeom>
          <a:solidFill>
            <a:srgbClr val="EF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57E378-9DB0-F99C-A7B7-44EEDC403DC0}"/>
              </a:ext>
            </a:extLst>
          </p:cNvPr>
          <p:cNvSpPr/>
          <p:nvPr/>
        </p:nvSpPr>
        <p:spPr>
          <a:xfrm>
            <a:off x="1269767" y="2130240"/>
            <a:ext cx="3430107" cy="1829876"/>
          </a:xfrm>
          <a:prstGeom prst="roundRect">
            <a:avLst/>
          </a:prstGeom>
          <a:solidFill>
            <a:srgbClr val="EF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F5797AD-F150-FE19-F908-94E23DF31DD9}"/>
              </a:ext>
            </a:extLst>
          </p:cNvPr>
          <p:cNvGrpSpPr/>
          <p:nvPr/>
        </p:nvGrpSpPr>
        <p:grpSpPr>
          <a:xfrm>
            <a:off x="1045767" y="2054908"/>
            <a:ext cx="485775" cy="485775"/>
            <a:chOff x="970664" y="1641894"/>
            <a:chExt cx="648071" cy="648071"/>
          </a:xfrm>
          <a:solidFill>
            <a:srgbClr val="5B7134"/>
          </a:solidFill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3DFC750-A3F2-0BDF-3297-A6A03BF80BDE}"/>
                </a:ext>
              </a:extLst>
            </p:cNvPr>
            <p:cNvSpPr/>
            <p:nvPr/>
          </p:nvSpPr>
          <p:spPr>
            <a:xfrm>
              <a:off x="970664" y="1641894"/>
              <a:ext cx="648071" cy="6480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60641EB-2A46-F8DC-2C55-6C35139A89A7}"/>
                </a:ext>
              </a:extLst>
            </p:cNvPr>
            <p:cNvSpPr txBox="1"/>
            <p:nvPr/>
          </p:nvSpPr>
          <p:spPr>
            <a:xfrm>
              <a:off x="1092132" y="1740097"/>
              <a:ext cx="267329" cy="45166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rgbClr val="EFF1EC"/>
                  </a:solidFill>
                </a:rPr>
                <a:t>1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E9EEFB9E-4827-E928-8DBC-5D42C1F87838}"/>
              </a:ext>
            </a:extLst>
          </p:cNvPr>
          <p:cNvSpPr txBox="1"/>
          <p:nvPr/>
        </p:nvSpPr>
        <p:spPr>
          <a:xfrm>
            <a:off x="1561198" y="2277718"/>
            <a:ext cx="291138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878318"/>
            <a:r>
              <a:rPr lang="en-GB" sz="1400" b="1" dirty="0">
                <a:solidFill>
                  <a:srgbClr val="5B713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Supporting the development of cooperative projects :</a:t>
            </a:r>
            <a:endParaRPr lang="en-GB" sz="1100" dirty="0">
              <a:solidFill>
                <a:srgbClr val="5B7134"/>
              </a:solidFill>
              <a:latin typeface="Calibri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1EDB7ED-DA2A-0D4A-6626-61FF8A831F33}"/>
              </a:ext>
            </a:extLst>
          </p:cNvPr>
          <p:cNvSpPr txBox="1"/>
          <p:nvPr/>
        </p:nvSpPr>
        <p:spPr>
          <a:xfrm>
            <a:off x="5814269" y="2276932"/>
            <a:ext cx="311156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878318"/>
            <a:r>
              <a:rPr lang="en-GB" sz="1400" b="1" dirty="0">
                <a:solidFill>
                  <a:srgbClr val="5B713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Monitoring, inspiration, knowledge, networking, innovation : 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A9801EC-87C2-C507-36EC-64FCAB00F4AB}"/>
              </a:ext>
            </a:extLst>
          </p:cNvPr>
          <p:cNvSpPr txBox="1"/>
          <p:nvPr/>
        </p:nvSpPr>
        <p:spPr>
          <a:xfrm>
            <a:off x="1531544" y="4262694"/>
            <a:ext cx="291138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5B713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Informing, training, promoting :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E291FC7-E827-E74B-990B-FFB1779559C1}"/>
              </a:ext>
            </a:extLst>
          </p:cNvPr>
          <p:cNvSpPr txBox="1"/>
          <p:nvPr/>
        </p:nvSpPr>
        <p:spPr>
          <a:xfrm>
            <a:off x="5788724" y="4313053"/>
            <a:ext cx="284751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5B7134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Supporting territorial diagnosis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B0B2D0DB-3EC6-188F-20B0-C85B7FA190CB}"/>
              </a:ext>
            </a:extLst>
          </p:cNvPr>
          <p:cNvSpPr txBox="1"/>
          <p:nvPr/>
        </p:nvSpPr>
        <p:spPr>
          <a:xfrm>
            <a:off x="1474079" y="2800168"/>
            <a:ext cx="3173164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Creating territorial pilots ; </a:t>
            </a:r>
          </a:p>
          <a:p>
            <a:pPr marL="285750" indent="-2857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Multi-market or/and multi-stakeholder projects;</a:t>
            </a:r>
          </a:p>
          <a:p>
            <a:pPr marL="285750" indent="-2857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Going beyond the mere business interest of 2-3 companies.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4243E99-4DAD-D114-ED40-1C3D49E25A98}"/>
              </a:ext>
            </a:extLst>
          </p:cNvPr>
          <p:cNvSpPr txBox="1"/>
          <p:nvPr/>
        </p:nvSpPr>
        <p:spPr>
          <a:xfrm>
            <a:off x="5784988" y="2907891"/>
            <a:ext cx="311156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Prospective committee (transversal, multi-stakeholders)</a:t>
            </a:r>
          </a:p>
          <a:p>
            <a:pPr marL="171450" indent="-1714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Innovation clubs dedicated to all questions related to hemp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85F51840-631E-06CA-4EAD-4255110C59B1}"/>
              </a:ext>
            </a:extLst>
          </p:cNvPr>
          <p:cNvSpPr txBox="1"/>
          <p:nvPr/>
        </p:nvSpPr>
        <p:spPr>
          <a:xfrm>
            <a:off x="1421866" y="4749939"/>
            <a:ext cx="3277591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Information and training activities on the production and/or use of hemp;</a:t>
            </a:r>
          </a:p>
          <a:p>
            <a:pPr marL="285750" indent="-2857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Indexing and promoting hemp products and companies.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DA0AC53C-B240-60A6-C780-CD8F2D7B303B}"/>
              </a:ext>
            </a:extLst>
          </p:cNvPr>
          <p:cNvGrpSpPr/>
          <p:nvPr/>
        </p:nvGrpSpPr>
        <p:grpSpPr>
          <a:xfrm>
            <a:off x="5305712" y="2053553"/>
            <a:ext cx="485775" cy="485775"/>
            <a:chOff x="1027340" y="1664132"/>
            <a:chExt cx="648071" cy="648071"/>
          </a:xfrm>
          <a:solidFill>
            <a:srgbClr val="5B7134"/>
          </a:solidFill>
        </p:grpSpPr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9B0EAC2-A06D-25B4-7DBF-CD9B6B4D59F6}"/>
                </a:ext>
              </a:extLst>
            </p:cNvPr>
            <p:cNvSpPr/>
            <p:nvPr/>
          </p:nvSpPr>
          <p:spPr>
            <a:xfrm>
              <a:off x="1027340" y="1664132"/>
              <a:ext cx="648071" cy="6480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33432988-B912-354A-D583-945EBD6A9DD8}"/>
                </a:ext>
              </a:extLst>
            </p:cNvPr>
            <p:cNvSpPr txBox="1"/>
            <p:nvPr/>
          </p:nvSpPr>
          <p:spPr>
            <a:xfrm>
              <a:off x="1148808" y="1762335"/>
              <a:ext cx="267329" cy="45166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rgbClr val="EFF1EC"/>
                  </a:solidFill>
                </a:rPr>
                <a:t>2</a:t>
              </a:r>
            </a:p>
          </p:txBody>
        </p:sp>
      </p:grpSp>
      <p:sp>
        <p:nvSpPr>
          <p:cNvPr id="58" name="Ellipse 57">
            <a:extLst>
              <a:ext uri="{FF2B5EF4-FFF2-40B4-BE49-F238E27FC236}">
                <a16:creationId xmlns:a16="http://schemas.microsoft.com/office/drawing/2014/main" id="{5129AFB0-4214-C160-8B26-FC25323167B1}"/>
              </a:ext>
            </a:extLst>
          </p:cNvPr>
          <p:cNvSpPr/>
          <p:nvPr/>
        </p:nvSpPr>
        <p:spPr>
          <a:xfrm>
            <a:off x="1040520" y="4112140"/>
            <a:ext cx="485775" cy="485775"/>
          </a:xfrm>
          <a:prstGeom prst="ellipse">
            <a:avLst/>
          </a:prstGeom>
          <a:solidFill>
            <a:srgbClr val="5B7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ED06C4D-A07C-C96E-0AEF-91A2B6A6538B}"/>
              </a:ext>
            </a:extLst>
          </p:cNvPr>
          <p:cNvSpPr txBox="1"/>
          <p:nvPr/>
        </p:nvSpPr>
        <p:spPr>
          <a:xfrm>
            <a:off x="1131569" y="4185750"/>
            <a:ext cx="200382" cy="338554"/>
          </a:xfrm>
          <a:prstGeom prst="rect">
            <a:avLst/>
          </a:prstGeom>
          <a:solidFill>
            <a:srgbClr val="5B7134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FF1EC"/>
                </a:solidFill>
              </a:rPr>
              <a:t>3</a:t>
            </a: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2D07D639-A86B-1C54-E2D5-6390DDC22194}"/>
              </a:ext>
            </a:extLst>
          </p:cNvPr>
          <p:cNvSpPr/>
          <p:nvPr/>
        </p:nvSpPr>
        <p:spPr>
          <a:xfrm>
            <a:off x="5349532" y="4134181"/>
            <a:ext cx="485775" cy="485775"/>
          </a:xfrm>
          <a:prstGeom prst="ellipse">
            <a:avLst/>
          </a:prstGeom>
          <a:solidFill>
            <a:srgbClr val="5B7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6C1FB61A-C99D-EAEE-F559-055A3180262A}"/>
              </a:ext>
            </a:extLst>
          </p:cNvPr>
          <p:cNvSpPr txBox="1"/>
          <p:nvPr/>
        </p:nvSpPr>
        <p:spPr>
          <a:xfrm>
            <a:off x="5440581" y="4207791"/>
            <a:ext cx="200382" cy="338554"/>
          </a:xfrm>
          <a:prstGeom prst="rect">
            <a:avLst/>
          </a:prstGeom>
          <a:solidFill>
            <a:srgbClr val="5B7134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FF1EC"/>
                </a:solidFill>
              </a:rPr>
              <a:t>4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F5387CD-1694-3EDB-ACCF-9DED025FE873}"/>
              </a:ext>
            </a:extLst>
          </p:cNvPr>
          <p:cNvSpPr txBox="1"/>
          <p:nvPr/>
        </p:nvSpPr>
        <p:spPr>
          <a:xfrm>
            <a:off x="5640963" y="4707068"/>
            <a:ext cx="3458173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Helping each territory to identify its potential for hemp development (production, markets...)</a:t>
            </a:r>
          </a:p>
          <a:p>
            <a:pPr marL="285750" indent="-285750" defTabSz="878318">
              <a:buFontTx/>
              <a:buChar char="-"/>
            </a:pPr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Organising peer learning visits.</a:t>
            </a:r>
          </a:p>
        </p:txBody>
      </p:sp>
    </p:spTree>
    <p:extLst>
      <p:ext uri="{BB962C8B-B14F-4D97-AF65-F5344CB8AC3E}">
        <p14:creationId xmlns:p14="http://schemas.microsoft.com/office/powerpoint/2010/main" val="2774380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E2D3A0-E952-8E2D-9206-2DF70759180E}"/>
              </a:ext>
            </a:extLst>
          </p:cNvPr>
          <p:cNvSpPr/>
          <p:nvPr/>
        </p:nvSpPr>
        <p:spPr>
          <a:xfrm rot="5400000">
            <a:off x="-2389517" y="2394923"/>
            <a:ext cx="6873528" cy="2088398"/>
          </a:xfrm>
          <a:prstGeom prst="rect">
            <a:avLst/>
          </a:prstGeom>
          <a:solidFill>
            <a:srgbClr val="5A7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309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0CFA6C-62D3-27E0-89CD-8383F0D5A4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1" t="6196" r="21935" b="12952"/>
          <a:stretch/>
        </p:blipFill>
        <p:spPr>
          <a:xfrm>
            <a:off x="-1" y="0"/>
            <a:ext cx="2088813" cy="6873528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ADFE04F-66DB-F232-C1A0-A1223FE02731}"/>
              </a:ext>
            </a:extLst>
          </p:cNvPr>
          <p:cNvGrpSpPr/>
          <p:nvPr/>
        </p:nvGrpSpPr>
        <p:grpSpPr>
          <a:xfrm>
            <a:off x="1856808" y="3787795"/>
            <a:ext cx="622646" cy="2319986"/>
            <a:chOff x="1213431" y="1937143"/>
            <a:chExt cx="576938" cy="214967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F3095C8-39C1-3C0A-E45D-DACD87F0BE7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4369" y="1937143"/>
              <a:ext cx="576000" cy="576000"/>
            </a:xfrm>
            <a:prstGeom prst="flowChartConnector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1D1E834-8321-AA8F-1EEA-9C5F9616491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431" y="2722060"/>
              <a:ext cx="576000" cy="576000"/>
            </a:xfrm>
            <a:prstGeom prst="flowChartConnector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010089-3FB8-8B4A-2A3D-E97AAEA140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431" y="3510822"/>
              <a:ext cx="576000" cy="576000"/>
            </a:xfrm>
            <a:prstGeom prst="flowChartConnector">
              <a:avLst/>
            </a:prstGeom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36166C01-5DDE-161D-D173-9B1A11444E42}"/>
              </a:ext>
            </a:extLst>
          </p:cNvPr>
          <p:cNvSpPr txBox="1"/>
          <p:nvPr/>
        </p:nvSpPr>
        <p:spPr>
          <a:xfrm>
            <a:off x="4793279" y="4207448"/>
            <a:ext cx="2310462" cy="147653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113792" rIns="113792" bIns="113792" numCol="1" spcCol="1270" anchor="b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400" b="1" dirty="0">
                <a:solidFill>
                  <a:schemeClr val="tx1"/>
                </a:solidFill>
              </a:rPr>
              <a:t>Contact :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400" kern="1200" dirty="0">
                <a:solidFill>
                  <a:schemeClr val="tx1"/>
                </a:solidFill>
              </a:rPr>
              <a:t>Estelle DELANGLE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400" dirty="0">
                <a:solidFill>
                  <a:schemeClr val="tx1"/>
                </a:solidFill>
              </a:rPr>
              <a:t>Pôle européen du chanvre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400" kern="1200" dirty="0">
                <a:solidFill>
                  <a:schemeClr val="tx1"/>
                </a:solidFill>
              </a:rPr>
              <a:t>edelangle@polechanvre.eu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400" dirty="0">
                <a:solidFill>
                  <a:schemeClr val="tx1"/>
                </a:solidFill>
              </a:rPr>
              <a:t>Tél : 06 24 03 40 78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29866B-5473-8353-0764-55A0626448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556" y="662729"/>
            <a:ext cx="3199909" cy="239918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3222CFD-10C7-62C4-38B8-3E807689CD9F}"/>
              </a:ext>
            </a:extLst>
          </p:cNvPr>
          <p:cNvSpPr txBox="1"/>
          <p:nvPr/>
        </p:nvSpPr>
        <p:spPr>
          <a:xfrm>
            <a:off x="3153498" y="3235532"/>
            <a:ext cx="5834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5B7134"/>
                </a:solidFill>
                <a:latin typeface="Ubuntu" panose="020B0504030602030204" pitchFamily="34" charset="0"/>
              </a:rPr>
              <a:t>The </a:t>
            </a:r>
            <a:r>
              <a:rPr lang="fr-FR" sz="3600" b="1" dirty="0" err="1">
                <a:solidFill>
                  <a:srgbClr val="5B7134"/>
                </a:solidFill>
                <a:latin typeface="Ubuntu" panose="020B0504030602030204" pitchFamily="34" charset="0"/>
              </a:rPr>
              <a:t>European</a:t>
            </a:r>
            <a:r>
              <a:rPr lang="fr-FR" sz="3600" b="1" dirty="0">
                <a:solidFill>
                  <a:srgbClr val="5B7134"/>
                </a:solidFill>
                <a:latin typeface="Ubuntu" panose="020B0504030602030204" pitchFamily="34" charset="0"/>
              </a:rPr>
              <a:t> </a:t>
            </a:r>
            <a:r>
              <a:rPr lang="fr-FR" sz="3600" b="1" dirty="0" err="1">
                <a:solidFill>
                  <a:srgbClr val="5B7134"/>
                </a:solidFill>
                <a:latin typeface="Ubuntu" panose="020B0504030602030204" pitchFamily="34" charset="0"/>
              </a:rPr>
              <a:t>Hemp</a:t>
            </a:r>
            <a:r>
              <a:rPr lang="fr-FR" sz="3600" b="1" dirty="0">
                <a:solidFill>
                  <a:srgbClr val="5B7134"/>
                </a:solidFill>
                <a:latin typeface="Ubuntu" panose="020B0504030602030204" pitchFamily="34" charset="0"/>
              </a:rPr>
              <a:t> Pole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856F22-6077-C439-40BE-E82DC1C5DCA1}"/>
              </a:ext>
            </a:extLst>
          </p:cNvPr>
          <p:cNvSpPr/>
          <p:nvPr/>
        </p:nvSpPr>
        <p:spPr>
          <a:xfrm>
            <a:off x="8806543" y="5921829"/>
            <a:ext cx="1012371" cy="783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4721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lIns="86070" tIns="43036" rIns="86070" bIns="43036" anchor="ctr">
        <a:normAutofit fontScale="97500"/>
      </a:bodyPr>
      <a:lstStyle>
        <a:defPPr algn="l">
          <a:defRPr sz="1400" dirty="0" err="1" smtClean="0">
            <a:latin typeface="+mn-lt"/>
            <a:ea typeface="+mn-ea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7099</TotalTime>
  <Words>242</Words>
  <Application>Microsoft Macintosh PowerPoint</Application>
  <PresentationFormat>A4 Paper (210x297 mm)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Ubuntu</vt:lpstr>
      <vt:lpstr>Thème Office</vt:lpstr>
      <vt:lpstr>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Microsoft Office User</cp:lastModifiedBy>
  <cp:revision>26</cp:revision>
  <dcterms:created xsi:type="dcterms:W3CDTF">2022-11-21T13:10:38Z</dcterms:created>
  <dcterms:modified xsi:type="dcterms:W3CDTF">2023-07-06T18:00:32Z</dcterms:modified>
</cp:coreProperties>
</file>